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256" r:id="rId5"/>
    <p:sldId id="311" r:id="rId6"/>
    <p:sldId id="257" r:id="rId7"/>
    <p:sldId id="327" r:id="rId8"/>
    <p:sldId id="334" r:id="rId9"/>
    <p:sldId id="335" r:id="rId10"/>
    <p:sldId id="258" r:id="rId11"/>
    <p:sldId id="259" r:id="rId12"/>
    <p:sldId id="262" r:id="rId13"/>
    <p:sldId id="328" r:id="rId14"/>
    <p:sldId id="263" r:id="rId15"/>
    <p:sldId id="264" r:id="rId16"/>
    <p:sldId id="329" r:id="rId17"/>
    <p:sldId id="312" r:id="rId18"/>
    <p:sldId id="313" r:id="rId19"/>
    <p:sldId id="314" r:id="rId20"/>
    <p:sldId id="315" r:id="rId21"/>
    <p:sldId id="316" r:id="rId22"/>
    <p:sldId id="317" r:id="rId23"/>
    <p:sldId id="331" r:id="rId24"/>
    <p:sldId id="318" r:id="rId25"/>
    <p:sldId id="319" r:id="rId26"/>
    <p:sldId id="332" r:id="rId27"/>
    <p:sldId id="320" r:id="rId28"/>
    <p:sldId id="321" r:id="rId29"/>
    <p:sldId id="333" r:id="rId30"/>
    <p:sldId id="322" r:id="rId31"/>
    <p:sldId id="323" r:id="rId32"/>
    <p:sldId id="324" r:id="rId33"/>
    <p:sldId id="325" r:id="rId34"/>
    <p:sldId id="32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139"/>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29F0B-1F1F-456E-A40E-424862128480}" type="datetimeFigureOut">
              <a:rPr lang="en-US" smtClean="0"/>
              <a:t>8/5/2026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D50B5A-8CC9-44C3-93CC-14FDDE7E8CCA}" type="slidenum">
              <a:rPr lang="en-US" smtClean="0"/>
              <a:t>‹#›</a:t>
            </a:fld>
            <a:endParaRPr lang="en-US"/>
          </a:p>
        </p:txBody>
      </p:sp>
    </p:spTree>
    <p:extLst>
      <p:ext uri="{BB962C8B-B14F-4D97-AF65-F5344CB8AC3E}">
        <p14:creationId xmlns:p14="http://schemas.microsoft.com/office/powerpoint/2010/main" val="2739943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Oracle Sans"/>
              </a:rPr>
              <a:t>The OLAP cube's data structure is optimized for very rapid data analysis. It includes numeric facts called measures, which are organized along a three-way axis.</a:t>
            </a:r>
          </a:p>
          <a:p>
            <a:pPr algn="l"/>
            <a:r>
              <a:rPr lang="en-US" b="0" i="0" dirty="0">
                <a:solidFill>
                  <a:srgbClr val="000000"/>
                </a:solidFill>
                <a:effectLst/>
                <a:latin typeface="Oracle Sans"/>
              </a:rPr>
              <a:t>For example, a company might organize its sales data by product, timeframe and location for comparative purposes. In this case, the OLAP cube's three dimensions might be product, month and store. Later, more layers can be added, creating additional dimensions. The top layer of the cube might organize sales by store, for instance, but additional layers could be added for city, state and country. Multidimensional OLAP databases with more than three dimensions are known as hypercubes.</a:t>
            </a:r>
          </a:p>
          <a:p>
            <a:pPr algn="l"/>
            <a:r>
              <a:rPr lang="en-US" b="0" i="0" dirty="0">
                <a:solidFill>
                  <a:srgbClr val="000000"/>
                </a:solidFill>
                <a:effectLst/>
                <a:latin typeface="Oracle Sans"/>
              </a:rPr>
              <a:t>Smaller cubes can also be carved out from the larger parent cube. The store layer, for example, could contain cubes arranged by product, month and salesperson.</a:t>
            </a:r>
          </a:p>
          <a:p>
            <a:endParaRPr lang="en-US" dirty="0"/>
          </a:p>
        </p:txBody>
      </p:sp>
      <p:sp>
        <p:nvSpPr>
          <p:cNvPr id="4" name="Slide Number Placeholder 3"/>
          <p:cNvSpPr>
            <a:spLocks noGrp="1"/>
          </p:cNvSpPr>
          <p:nvPr>
            <p:ph type="sldNum" sz="quarter" idx="5"/>
          </p:nvPr>
        </p:nvSpPr>
        <p:spPr/>
        <p:txBody>
          <a:bodyPr/>
          <a:lstStyle/>
          <a:p>
            <a:fld id="{6DD50B5A-8CC9-44C3-93CC-14FDDE7E8CCA}" type="slidenum">
              <a:rPr lang="en-US" smtClean="0"/>
              <a:t>6</a:t>
            </a:fld>
            <a:endParaRPr lang="en-US"/>
          </a:p>
        </p:txBody>
      </p:sp>
    </p:spTree>
    <p:extLst>
      <p:ext uri="{BB962C8B-B14F-4D97-AF65-F5344CB8AC3E}">
        <p14:creationId xmlns:p14="http://schemas.microsoft.com/office/powerpoint/2010/main" val="2378702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capacity to gain an accurate and deep understanding of someone or something.</a:t>
            </a:r>
          </a:p>
          <a:p>
            <a:r>
              <a:rPr lang="en-US" sz="1200" b="0" i="0" kern="1200">
                <a:solidFill>
                  <a:schemeClr val="tx1"/>
                </a:solidFill>
                <a:effectLst/>
                <a:latin typeface="+mn-lt"/>
                <a:ea typeface="+mn-ea"/>
                <a:cs typeface="+mn-cs"/>
              </a:rPr>
              <a:t>"his mind soared to previously unattainable heights of insight"</a:t>
            </a:r>
          </a:p>
          <a:p>
            <a:endParaRPr lang="en-US"/>
          </a:p>
        </p:txBody>
      </p:sp>
      <p:sp>
        <p:nvSpPr>
          <p:cNvPr id="4" name="Slide Number Placeholder 3"/>
          <p:cNvSpPr>
            <a:spLocks noGrp="1"/>
          </p:cNvSpPr>
          <p:nvPr>
            <p:ph type="sldNum" sz="quarter" idx="5"/>
          </p:nvPr>
        </p:nvSpPr>
        <p:spPr/>
        <p:txBody>
          <a:bodyPr/>
          <a:lstStyle/>
          <a:p>
            <a:fld id="{6DD50B5A-8CC9-44C3-93CC-14FDDE7E8CCA}" type="slidenum">
              <a:rPr lang="en-US" smtClean="0"/>
              <a:t>10</a:t>
            </a:fld>
            <a:endParaRPr lang="en-US"/>
          </a:p>
        </p:txBody>
      </p:sp>
    </p:spTree>
    <p:extLst>
      <p:ext uri="{BB962C8B-B14F-4D97-AF65-F5344CB8AC3E}">
        <p14:creationId xmlns:p14="http://schemas.microsoft.com/office/powerpoint/2010/main" val="4010483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ru-RU" dirty="0">
                <a:solidFill>
                  <a:srgbClr val="FF0000"/>
                </a:solidFill>
              </a:rPr>
              <a:t>Unit </a:t>
            </a:r>
            <a:r>
              <a:rPr lang="en-US" dirty="0">
                <a:solidFill>
                  <a:srgbClr val="FF0000"/>
                </a:solidFill>
              </a:rPr>
              <a:t>5</a:t>
            </a:r>
            <a:br>
              <a:rPr lang="en-US" dirty="0"/>
            </a:br>
            <a:r>
              <a:rPr lang="en-US" dirty="0">
                <a:solidFill>
                  <a:srgbClr val="0070C0"/>
                </a:solidFill>
              </a:rPr>
              <a:t>Application of Data Warehousing and Data Mining in Government</a:t>
            </a:r>
            <a:br>
              <a:rPr lang="en-US" dirty="0"/>
            </a:br>
            <a:endParaRPr lang="en-US" dirty="0"/>
          </a:p>
        </p:txBody>
      </p:sp>
      <p:sp>
        <p:nvSpPr>
          <p:cNvPr id="4" name="Subtitle 3"/>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solidFill>
                  <a:srgbClr val="0070C0"/>
                </a:solidFill>
              </a:rPr>
            </a:br>
            <a:r>
              <a:rPr lang="ru-RU" dirty="0">
                <a:solidFill>
                  <a:srgbClr val="0070C0"/>
                </a:solidFill>
              </a:rPr>
              <a:t>DATA MINING </a:t>
            </a:r>
            <a:br>
              <a:rPr lang="en-US" dirty="0"/>
            </a:br>
            <a:endParaRPr lang="en-US" dirty="0"/>
          </a:p>
        </p:txBody>
      </p:sp>
      <p:sp>
        <p:nvSpPr>
          <p:cNvPr id="3" name="Content Placeholder 2"/>
          <p:cNvSpPr>
            <a:spLocks noGrp="1"/>
          </p:cNvSpPr>
          <p:nvPr>
            <p:ph idx="1"/>
          </p:nvPr>
        </p:nvSpPr>
        <p:spPr>
          <a:xfrm>
            <a:off x="457200" y="1219201"/>
            <a:ext cx="8229600" cy="1676400"/>
          </a:xfrm>
        </p:spPr>
        <p:txBody>
          <a:bodyPr>
            <a:normAutofit/>
          </a:bodyPr>
          <a:lstStyle/>
          <a:p>
            <a:pPr algn="just"/>
            <a:r>
              <a:rPr lang="en-US" sz="2400" dirty="0"/>
              <a:t>It is the process of finding patterns and correlations within large data sets to identify relationships between data</a:t>
            </a:r>
          </a:p>
        </p:txBody>
      </p:sp>
      <p:pic>
        <p:nvPicPr>
          <p:cNvPr id="4" name="Picture 3"/>
          <p:cNvPicPr>
            <a:picLocks noChangeAspect="1"/>
          </p:cNvPicPr>
          <p:nvPr/>
        </p:nvPicPr>
        <p:blipFill>
          <a:blip r:embed="rId3"/>
          <a:stretch>
            <a:fillRect/>
          </a:stretch>
        </p:blipFill>
        <p:spPr>
          <a:xfrm>
            <a:off x="1714500" y="2209800"/>
            <a:ext cx="5715000" cy="4281487"/>
          </a:xfrm>
          <a:prstGeom prst="rect">
            <a:avLst/>
          </a:prstGeom>
        </p:spPr>
      </p:pic>
    </p:spTree>
    <p:extLst>
      <p:ext uri="{BB962C8B-B14F-4D97-AF65-F5344CB8AC3E}">
        <p14:creationId xmlns:p14="http://schemas.microsoft.com/office/powerpoint/2010/main" val="1713863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ru-RU" sz="3600" dirty="0">
                <a:solidFill>
                  <a:srgbClr val="0070C0"/>
                </a:solidFill>
              </a:rPr>
              <a:t>DATA MINING </a:t>
            </a:r>
            <a:endParaRPr lang="en-US" sz="3600" dirty="0"/>
          </a:p>
        </p:txBody>
      </p:sp>
      <p:sp>
        <p:nvSpPr>
          <p:cNvPr id="3" name="Content Placeholder 2"/>
          <p:cNvSpPr>
            <a:spLocks noGrp="1"/>
          </p:cNvSpPr>
          <p:nvPr>
            <p:ph idx="1"/>
          </p:nvPr>
        </p:nvSpPr>
        <p:spPr>
          <a:xfrm>
            <a:off x="457200" y="1600200"/>
            <a:ext cx="8229600" cy="4038600"/>
          </a:xfrm>
        </p:spPr>
        <p:txBody>
          <a:bodyPr>
            <a:normAutofit/>
          </a:bodyPr>
          <a:lstStyle/>
          <a:p>
            <a:pPr algn="just">
              <a:buFont typeface="Wingdings" pitchFamily="2" charset="2"/>
              <a:buChar char="ü"/>
            </a:pPr>
            <a:r>
              <a:rPr lang="ru-RU" sz="2400" dirty="0">
                <a:solidFill>
                  <a:srgbClr val="00B050"/>
                </a:solidFill>
              </a:rPr>
              <a:t>Extract, transform, and load transaction </a:t>
            </a:r>
            <a:r>
              <a:rPr lang="ru-RU" sz="2400" dirty="0"/>
              <a:t>data onto the data warehouse system. </a:t>
            </a:r>
            <a:endParaRPr lang="en-US" sz="2400" dirty="0"/>
          </a:p>
          <a:p>
            <a:pPr algn="just">
              <a:buFont typeface="Wingdings" pitchFamily="2" charset="2"/>
              <a:buChar char="ü"/>
            </a:pPr>
            <a:r>
              <a:rPr lang="ru-RU" sz="2400" dirty="0"/>
              <a:t>Store and manage the data in a </a:t>
            </a:r>
            <a:r>
              <a:rPr lang="ru-RU" sz="2400" dirty="0">
                <a:solidFill>
                  <a:srgbClr val="00B050"/>
                </a:solidFill>
              </a:rPr>
              <a:t>multidimensional database system.  </a:t>
            </a:r>
            <a:endParaRPr lang="en-US" sz="2400" dirty="0">
              <a:solidFill>
                <a:srgbClr val="00B050"/>
              </a:solidFill>
            </a:endParaRPr>
          </a:p>
          <a:p>
            <a:pPr algn="just">
              <a:buFont typeface="Wingdings" pitchFamily="2" charset="2"/>
              <a:buChar char="ü"/>
            </a:pPr>
            <a:r>
              <a:rPr lang="ru-RU" sz="2400" dirty="0"/>
              <a:t>Provide  </a:t>
            </a:r>
            <a:r>
              <a:rPr lang="ru-RU" sz="2400" dirty="0">
                <a:solidFill>
                  <a:srgbClr val="00B050"/>
                </a:solidFill>
              </a:rPr>
              <a:t>data  access  to  business  analysts  and  information technology professionals.</a:t>
            </a:r>
            <a:endParaRPr lang="en-US" sz="2400" dirty="0">
              <a:solidFill>
                <a:srgbClr val="00B050"/>
              </a:solidFill>
            </a:endParaRPr>
          </a:p>
          <a:p>
            <a:pPr algn="just">
              <a:buFont typeface="Wingdings" pitchFamily="2" charset="2"/>
              <a:buChar char="ü"/>
            </a:pPr>
            <a:r>
              <a:rPr lang="ru-RU" sz="2400" dirty="0"/>
              <a:t>Analyze the data by </a:t>
            </a:r>
            <a:r>
              <a:rPr lang="ru-RU" sz="2400" dirty="0">
                <a:solidFill>
                  <a:srgbClr val="7030A0"/>
                </a:solidFill>
              </a:rPr>
              <a:t>application software.</a:t>
            </a:r>
            <a:endParaRPr lang="en-US" sz="2400" dirty="0">
              <a:solidFill>
                <a:srgbClr val="7030A0"/>
              </a:solidFill>
            </a:endParaRPr>
          </a:p>
          <a:p>
            <a:pPr algn="just">
              <a:buFont typeface="Wingdings" pitchFamily="2" charset="2"/>
              <a:buChar char="ü"/>
            </a:pPr>
            <a:r>
              <a:rPr lang="ru-RU" sz="2400" dirty="0"/>
              <a:t>Present the data in a </a:t>
            </a:r>
            <a:r>
              <a:rPr lang="ru-RU" sz="2400" dirty="0">
                <a:solidFill>
                  <a:srgbClr val="7030A0"/>
                </a:solidFill>
              </a:rPr>
              <a:t>useful format, such as a graph or table. </a:t>
            </a:r>
            <a:endParaRPr lang="en-US" sz="2400" dirty="0">
              <a:solidFill>
                <a:srgbClr val="7030A0"/>
              </a:solidFill>
            </a:endParaRP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830529330"/>
              </p:ext>
            </p:extLst>
          </p:nvPr>
        </p:nvGraphicFramePr>
        <p:xfrm>
          <a:off x="533400" y="1016000"/>
          <a:ext cx="6553200" cy="417703"/>
        </p:xfrm>
        <a:graphic>
          <a:graphicData uri="http://schemas.openxmlformats.org/drawingml/2006/table">
            <a:tbl>
              <a:tblPr/>
              <a:tblGrid>
                <a:gridCol w="6553200">
                  <a:extLst>
                    <a:ext uri="{9D8B030D-6E8A-4147-A177-3AD203B41FA5}">
                      <a16:colId xmlns:a16="http://schemas.microsoft.com/office/drawing/2014/main" val="20000"/>
                    </a:ext>
                  </a:extLst>
                </a:gridCol>
              </a:tblGrid>
              <a:tr h="0">
                <a:tc>
                  <a:txBody>
                    <a:bodyPr/>
                    <a:lstStyle/>
                    <a:p>
                      <a:pPr marL="0" marR="0" algn="l">
                        <a:lnSpc>
                          <a:spcPts val="3360"/>
                        </a:lnSpc>
                        <a:spcBef>
                          <a:spcPts val="0"/>
                        </a:spcBef>
                        <a:spcAft>
                          <a:spcPts val="0"/>
                        </a:spcAft>
                      </a:pPr>
                      <a:r>
                        <a:rPr lang="ru-RU" sz="2800" dirty="0">
                          <a:solidFill>
                            <a:srgbClr val="FF0000"/>
                          </a:solidFill>
                          <a:latin typeface="RLBHGC+FuturaBT-Light"/>
                          <a:ea typeface="Calibri"/>
                          <a:cs typeface="Times New Roman"/>
                        </a:rPr>
                        <a:t> </a:t>
                      </a:r>
                      <a:r>
                        <a:rPr lang="ru-RU" sz="2800" dirty="0">
                          <a:solidFill>
                            <a:srgbClr val="FF0000"/>
                          </a:solidFill>
                        </a:rPr>
                        <a:t>Data mining consists of five major elements</a:t>
                      </a:r>
                      <a:endParaRPr lang="en-US" sz="2800" dirty="0">
                        <a:solidFill>
                          <a:srgbClr val="FF0000"/>
                        </a:solidFill>
                        <a:latin typeface="Calibri"/>
                        <a:ea typeface="Calibri"/>
                        <a:cs typeface="Times New Roman"/>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br>
              <a:rPr lang="en-US" sz="3600" dirty="0"/>
            </a:br>
            <a:br>
              <a:rPr lang="en-US" sz="3600" dirty="0"/>
            </a:br>
            <a:r>
              <a:rPr lang="ru-RU" sz="4000" dirty="0">
                <a:solidFill>
                  <a:srgbClr val="0070C0"/>
                </a:solidFill>
              </a:rPr>
              <a:t>ADVANTAGES OF DATA MINING</a:t>
            </a:r>
            <a:br>
              <a:rPr lang="en-US" sz="3600" dirty="0"/>
            </a:br>
            <a:r>
              <a:rPr lang="ru-RU" sz="4000" dirty="0">
                <a:solidFill>
                  <a:srgbClr val="0070C0"/>
                </a:solidFill>
              </a:rPr>
              <a:t> </a:t>
            </a:r>
            <a:br>
              <a:rPr lang="en-US" dirty="0"/>
            </a:br>
            <a:endParaRPr lang="en-US" dirty="0"/>
          </a:p>
        </p:txBody>
      </p:sp>
      <p:sp>
        <p:nvSpPr>
          <p:cNvPr id="3" name="Content Placeholder 2"/>
          <p:cNvSpPr>
            <a:spLocks noGrp="1"/>
          </p:cNvSpPr>
          <p:nvPr>
            <p:ph idx="1"/>
          </p:nvPr>
        </p:nvSpPr>
        <p:spPr>
          <a:xfrm>
            <a:off x="481781" y="762000"/>
            <a:ext cx="8229600" cy="5638800"/>
          </a:xfrm>
        </p:spPr>
        <p:txBody>
          <a:bodyPr>
            <a:normAutofit fontScale="25000" lnSpcReduction="20000"/>
          </a:bodyPr>
          <a:lstStyle/>
          <a:p>
            <a:pPr algn="just">
              <a:buFont typeface="Wingdings" pitchFamily="2" charset="2"/>
              <a:buChar char="ü"/>
            </a:pPr>
            <a:r>
              <a:rPr lang="ru-RU" sz="8400" dirty="0"/>
              <a:t>Automated prediction of  trends and behaviors : </a:t>
            </a:r>
            <a:endParaRPr lang="en-US" sz="8400" dirty="0"/>
          </a:p>
          <a:p>
            <a:pPr lvl="1" algn="just">
              <a:buFont typeface="Courier New" pitchFamily="49" charset="0"/>
              <a:buChar char="o"/>
            </a:pPr>
            <a:r>
              <a:rPr lang="ru-RU" sz="8400" dirty="0"/>
              <a:t>Data   mining   </a:t>
            </a:r>
            <a:r>
              <a:rPr lang="ru-RU" sz="8400" dirty="0">
                <a:solidFill>
                  <a:srgbClr val="C00000"/>
                </a:solidFill>
              </a:rPr>
              <a:t>automates   the   process   of   finding predictive</a:t>
            </a:r>
            <a:r>
              <a:rPr lang="en-US" sz="8400" dirty="0">
                <a:solidFill>
                  <a:srgbClr val="C00000"/>
                </a:solidFill>
              </a:rPr>
              <a:t> </a:t>
            </a:r>
            <a:r>
              <a:rPr lang="ru-RU" sz="8400" dirty="0">
                <a:solidFill>
                  <a:srgbClr val="C00000"/>
                </a:solidFill>
              </a:rPr>
              <a:t>information in large databases</a:t>
            </a:r>
            <a:r>
              <a:rPr lang="ru-RU" sz="8400" dirty="0"/>
              <a:t>. </a:t>
            </a:r>
            <a:endParaRPr lang="en-US" sz="8400" dirty="0"/>
          </a:p>
          <a:p>
            <a:pPr lvl="1" algn="just">
              <a:buFont typeface="Courier New" pitchFamily="49" charset="0"/>
              <a:buChar char="o"/>
            </a:pPr>
            <a:r>
              <a:rPr lang="ru-RU" sz="8400" dirty="0"/>
              <a:t>Questions that traditionally required extensive hands-on analysis can now be answered directly from the data, quickly.  </a:t>
            </a:r>
            <a:endParaRPr lang="en-US" sz="8400" dirty="0"/>
          </a:p>
          <a:p>
            <a:pPr algn="just">
              <a:buFont typeface="Wingdings" pitchFamily="2" charset="2"/>
              <a:buChar char="ü"/>
            </a:pPr>
            <a:r>
              <a:rPr lang="ru-RU" sz="8400" dirty="0"/>
              <a:t> Automated Discovery of previously unknown patterns: </a:t>
            </a:r>
            <a:endParaRPr lang="en-US" sz="8400" dirty="0"/>
          </a:p>
          <a:p>
            <a:pPr lvl="1" algn="just">
              <a:buFont typeface="Courier New" pitchFamily="49" charset="0"/>
              <a:buChar char="o"/>
            </a:pPr>
            <a:r>
              <a:rPr lang="ru-RU" sz="8400" dirty="0"/>
              <a:t>Data  mining   tools  </a:t>
            </a:r>
            <a:r>
              <a:rPr lang="ru-RU" sz="8400" dirty="0">
                <a:solidFill>
                  <a:srgbClr val="C00000"/>
                </a:solidFill>
              </a:rPr>
              <a:t>sweep  through   databases  and </a:t>
            </a:r>
            <a:r>
              <a:rPr lang="en-US" sz="8400" dirty="0">
                <a:solidFill>
                  <a:srgbClr val="C00000"/>
                </a:solidFill>
              </a:rPr>
              <a:t> </a:t>
            </a:r>
            <a:r>
              <a:rPr lang="ru-RU" sz="8400" dirty="0">
                <a:solidFill>
                  <a:srgbClr val="C00000"/>
                </a:solidFill>
              </a:rPr>
              <a:t>identify previously hidden patterns in one step.</a:t>
            </a:r>
            <a:endParaRPr lang="en-US" sz="8400" dirty="0">
              <a:solidFill>
                <a:srgbClr val="C00000"/>
              </a:solidFill>
            </a:endParaRPr>
          </a:p>
          <a:p>
            <a:pPr lvl="1" algn="just">
              <a:buFont typeface="Courier New" pitchFamily="49" charset="0"/>
              <a:buChar char="o"/>
            </a:pPr>
            <a:r>
              <a:rPr lang="ru-RU" sz="8400" dirty="0"/>
              <a:t> E.g.  </a:t>
            </a:r>
            <a:r>
              <a:rPr lang="ru-RU" sz="8400" dirty="0">
                <a:solidFill>
                  <a:srgbClr val="00B050"/>
                </a:solidFill>
              </a:rPr>
              <a:t>analysis   of   retail  sales   data   to   identify apparently    unrelated    products    </a:t>
            </a:r>
            <a:r>
              <a:rPr lang="ru-RU" sz="8400" dirty="0"/>
              <a:t>that    are    often purchased together. </a:t>
            </a:r>
            <a:endParaRPr lang="en-US" sz="8400" dirty="0"/>
          </a:p>
          <a:p>
            <a:pPr algn="just">
              <a:buFont typeface="Wingdings" pitchFamily="2" charset="2"/>
              <a:buChar char="ü"/>
            </a:pPr>
            <a:r>
              <a:rPr lang="ru-RU" sz="8400" dirty="0"/>
              <a:t>Database can be larger in both depth and breadth: </a:t>
            </a:r>
            <a:endParaRPr lang="en-US" sz="8400" dirty="0"/>
          </a:p>
          <a:p>
            <a:pPr lvl="1" algn="just">
              <a:buFont typeface="Courier New" pitchFamily="49" charset="0"/>
              <a:buChar char="o"/>
            </a:pPr>
            <a:r>
              <a:rPr lang="ru-RU" sz="8400" dirty="0"/>
              <a:t>The  databases  can  have  </a:t>
            </a:r>
            <a:r>
              <a:rPr lang="ru-RU" sz="8400" dirty="0">
                <a:solidFill>
                  <a:srgbClr val="00B050"/>
                </a:solidFill>
              </a:rPr>
              <a:t>more  columns  and  rows. </a:t>
            </a:r>
            <a:endParaRPr lang="en-US" sz="8400" dirty="0">
              <a:solidFill>
                <a:srgbClr val="00B050"/>
              </a:solidFill>
            </a:endParaRPr>
          </a:p>
          <a:p>
            <a:pPr lvl="1" algn="just">
              <a:buFont typeface="Courier New" pitchFamily="49" charset="0"/>
              <a:buChar char="o"/>
            </a:pPr>
            <a:r>
              <a:rPr lang="ru-RU" sz="8400" dirty="0"/>
              <a:t>High   performance   data   mining   allows  users   to </a:t>
            </a:r>
            <a:r>
              <a:rPr lang="ru-RU" sz="8400" dirty="0">
                <a:solidFill>
                  <a:srgbClr val="C00000"/>
                </a:solidFill>
              </a:rPr>
              <a:t>explore full depth of a database</a:t>
            </a:r>
            <a:r>
              <a:rPr lang="ru-RU" sz="8400" dirty="0"/>
              <a:t>, without pre-selecting a  subset  of   variables.</a:t>
            </a:r>
            <a:endParaRPr lang="en-US" sz="8400" dirty="0"/>
          </a:p>
          <a:p>
            <a:pPr lvl="1" algn="just">
              <a:buFont typeface="Courier New" pitchFamily="49" charset="0"/>
              <a:buChar char="o"/>
            </a:pPr>
            <a:r>
              <a:rPr lang="ru-RU" sz="8400" dirty="0"/>
              <a:t>The  data  mining   database </a:t>
            </a:r>
            <a:r>
              <a:rPr lang="ru-RU" sz="8400" dirty="0">
                <a:solidFill>
                  <a:srgbClr val="C00000"/>
                </a:solidFill>
              </a:rPr>
              <a:t>contain  larger  samples (more  rows)  as  they   yield lower estimation errors and variance</a:t>
            </a:r>
            <a:r>
              <a:rPr lang="ru-RU" sz="8400" dirty="0"/>
              <a:t>, and allow users </a:t>
            </a:r>
            <a:r>
              <a:rPr lang="en-US" sz="8400" dirty="0"/>
              <a:t> </a:t>
            </a:r>
            <a:r>
              <a:rPr lang="ru-RU" sz="8400" dirty="0"/>
              <a:t>to make   conclusion   about   small   but  important segments of a population. </a:t>
            </a:r>
            <a:endParaRPr lang="en-US" sz="8400" dirty="0"/>
          </a:p>
          <a:p>
            <a:endParaRPr lang="en-US" sz="2000" dirty="0"/>
          </a:p>
          <a:p>
            <a:pPr algn="just">
              <a:buNone/>
            </a:pPr>
            <a:r>
              <a:rPr lang="en-US" sz="8000" dirty="0"/>
              <a:t>   </a:t>
            </a:r>
            <a:r>
              <a:rPr lang="ru-RU" sz="8000" dirty="0"/>
              <a:t> </a:t>
            </a:r>
            <a:endParaRPr lang="en-US" sz="8000" dirty="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70C0"/>
                </a:solidFill>
              </a:rPr>
              <a:t>Difference between Data Warehousing and Data Mining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42419447"/>
              </p:ext>
            </p:extLst>
          </p:nvPr>
        </p:nvGraphicFramePr>
        <p:xfrm>
          <a:off x="457200" y="1417640"/>
          <a:ext cx="8229600" cy="513556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1730913710"/>
                    </a:ext>
                  </a:extLst>
                </a:gridCol>
                <a:gridCol w="4114800">
                  <a:extLst>
                    <a:ext uri="{9D8B030D-6E8A-4147-A177-3AD203B41FA5}">
                      <a16:colId xmlns:a16="http://schemas.microsoft.com/office/drawing/2014/main" val="2017887308"/>
                    </a:ext>
                  </a:extLst>
                </a:gridCol>
              </a:tblGrid>
              <a:tr h="495894">
                <a:tc>
                  <a:txBody>
                    <a:bodyPr/>
                    <a:lstStyle/>
                    <a:p>
                      <a:pPr algn="ctr" fontAlgn="base"/>
                      <a:r>
                        <a:rPr lang="en-US" b="1" cap="all" dirty="0">
                          <a:solidFill>
                            <a:srgbClr val="000000"/>
                          </a:solidFill>
                          <a:effectLst/>
                        </a:rPr>
                        <a:t>DATA WAREHOUSING</a:t>
                      </a:r>
                    </a:p>
                  </a:txBody>
                  <a:tcPr marL="50800" marR="50800" marT="50800" marB="50800" anchor="ctr"/>
                </a:tc>
                <a:tc>
                  <a:txBody>
                    <a:bodyPr/>
                    <a:lstStyle/>
                    <a:p>
                      <a:pPr algn="ctr" fontAlgn="base"/>
                      <a:r>
                        <a:rPr lang="en-US" b="1" cap="all" dirty="0">
                          <a:solidFill>
                            <a:srgbClr val="000000"/>
                          </a:solidFill>
                          <a:effectLst/>
                        </a:rPr>
                        <a:t>DATA MINING</a:t>
                      </a:r>
                    </a:p>
                  </a:txBody>
                  <a:tcPr marL="50800" marR="50800" marT="50800" marB="50800" anchor="ctr"/>
                </a:tc>
                <a:extLst>
                  <a:ext uri="{0D108BD9-81ED-4DB2-BD59-A6C34878D82A}">
                    <a16:rowId xmlns:a16="http://schemas.microsoft.com/office/drawing/2014/main" val="809129340"/>
                  </a:ext>
                </a:extLst>
              </a:tr>
              <a:tr h="1219356">
                <a:tc>
                  <a:txBody>
                    <a:bodyPr/>
                    <a:lstStyle/>
                    <a:p>
                      <a:pPr algn="l" fontAlgn="base"/>
                      <a:r>
                        <a:rPr lang="en-US" b="0" dirty="0">
                          <a:effectLst/>
                        </a:rPr>
                        <a:t>A data warehouse is database system which is designed for analytical analysis instead of transactional work.</a:t>
                      </a:r>
                    </a:p>
                  </a:txBody>
                  <a:tcPr marL="88900" marR="88900" marT="44450" marB="44450" anchor="ctr"/>
                </a:tc>
                <a:tc>
                  <a:txBody>
                    <a:bodyPr/>
                    <a:lstStyle/>
                    <a:p>
                      <a:pPr algn="l" fontAlgn="base"/>
                      <a:r>
                        <a:rPr lang="en-US" b="0">
                          <a:effectLst/>
                        </a:rPr>
                        <a:t>Data mining is the process of analyzing data patterns.</a:t>
                      </a:r>
                    </a:p>
                  </a:txBody>
                  <a:tcPr marL="88900" marR="88900" marT="44450" marB="44450" anchor="ctr"/>
                </a:tc>
                <a:extLst>
                  <a:ext uri="{0D108BD9-81ED-4DB2-BD59-A6C34878D82A}">
                    <a16:rowId xmlns:a16="http://schemas.microsoft.com/office/drawing/2014/main" val="2517265592"/>
                  </a:ext>
                </a:extLst>
              </a:tr>
              <a:tr h="495894">
                <a:tc>
                  <a:txBody>
                    <a:bodyPr/>
                    <a:lstStyle/>
                    <a:p>
                      <a:pPr algn="l" fontAlgn="base"/>
                      <a:r>
                        <a:rPr lang="en-US" b="0">
                          <a:effectLst/>
                        </a:rPr>
                        <a:t>Data is stored periodically.</a:t>
                      </a:r>
                    </a:p>
                  </a:txBody>
                  <a:tcPr marL="88900" marR="88900" marT="44450" marB="44450" anchor="ctr"/>
                </a:tc>
                <a:tc>
                  <a:txBody>
                    <a:bodyPr/>
                    <a:lstStyle/>
                    <a:p>
                      <a:pPr algn="l" fontAlgn="base"/>
                      <a:r>
                        <a:rPr lang="en-US" b="0">
                          <a:effectLst/>
                        </a:rPr>
                        <a:t>Data is analyzed regularly.</a:t>
                      </a:r>
                    </a:p>
                  </a:txBody>
                  <a:tcPr marL="88900" marR="88900" marT="44450" marB="44450" anchor="ctr"/>
                </a:tc>
                <a:extLst>
                  <a:ext uri="{0D108BD9-81ED-4DB2-BD59-A6C34878D82A}">
                    <a16:rowId xmlns:a16="http://schemas.microsoft.com/office/drawing/2014/main" val="3776189797"/>
                  </a:ext>
                </a:extLst>
              </a:tr>
              <a:tr h="1219356">
                <a:tc>
                  <a:txBody>
                    <a:bodyPr/>
                    <a:lstStyle/>
                    <a:p>
                      <a:pPr algn="l" fontAlgn="base"/>
                      <a:r>
                        <a:rPr lang="en-US" b="0" dirty="0">
                          <a:effectLst/>
                        </a:rPr>
                        <a:t>Data warehousing is the process of extracting and storing data to allow easier reporting.</a:t>
                      </a:r>
                    </a:p>
                  </a:txBody>
                  <a:tcPr marL="88900" marR="88900" marT="44450" marB="44450" anchor="ctr"/>
                </a:tc>
                <a:tc>
                  <a:txBody>
                    <a:bodyPr/>
                    <a:lstStyle/>
                    <a:p>
                      <a:pPr algn="l" fontAlgn="base"/>
                      <a:r>
                        <a:rPr lang="en-US" b="0">
                          <a:effectLst/>
                        </a:rPr>
                        <a:t>Data mining is the use of pattern recognition logic to identify patterns</a:t>
                      </a:r>
                    </a:p>
                  </a:txBody>
                  <a:tcPr marL="88900" marR="88900" marT="44450" marB="44450" anchor="ctr"/>
                </a:tc>
                <a:extLst>
                  <a:ext uri="{0D108BD9-81ED-4DB2-BD59-A6C34878D82A}">
                    <a16:rowId xmlns:a16="http://schemas.microsoft.com/office/drawing/2014/main" val="3669615623"/>
                  </a:ext>
                </a:extLst>
              </a:tr>
              <a:tr h="852530">
                <a:tc>
                  <a:txBody>
                    <a:bodyPr/>
                    <a:lstStyle/>
                    <a:p>
                      <a:pPr algn="l" fontAlgn="base"/>
                      <a:r>
                        <a:rPr lang="en-US" b="0">
                          <a:effectLst/>
                        </a:rPr>
                        <a:t>Data warehousing is solely carried out by engineers.</a:t>
                      </a:r>
                    </a:p>
                  </a:txBody>
                  <a:tcPr marL="88900" marR="88900" marT="44450" marB="44450" anchor="ctr"/>
                </a:tc>
                <a:tc>
                  <a:txBody>
                    <a:bodyPr/>
                    <a:lstStyle/>
                    <a:p>
                      <a:pPr algn="l" fontAlgn="base"/>
                      <a:r>
                        <a:rPr lang="en-US" b="0">
                          <a:effectLst/>
                        </a:rPr>
                        <a:t>Data mining is carried by business users with the help of engineers.</a:t>
                      </a:r>
                    </a:p>
                  </a:txBody>
                  <a:tcPr marL="88900" marR="88900" marT="44450" marB="44450" anchor="ctr"/>
                </a:tc>
                <a:extLst>
                  <a:ext uri="{0D108BD9-81ED-4DB2-BD59-A6C34878D82A}">
                    <a16:rowId xmlns:a16="http://schemas.microsoft.com/office/drawing/2014/main" val="3909846384"/>
                  </a:ext>
                </a:extLst>
              </a:tr>
              <a:tr h="852530">
                <a:tc>
                  <a:txBody>
                    <a:bodyPr/>
                    <a:lstStyle/>
                    <a:p>
                      <a:pPr algn="l" fontAlgn="base"/>
                      <a:r>
                        <a:rPr lang="en-US" b="0">
                          <a:effectLst/>
                        </a:rPr>
                        <a:t>Data warehousing is the process of pooling all relevant data together.</a:t>
                      </a:r>
                    </a:p>
                  </a:txBody>
                  <a:tcPr marL="88900" marR="88900" marT="44450" marB="44450" anchor="ctr"/>
                </a:tc>
                <a:tc>
                  <a:txBody>
                    <a:bodyPr/>
                    <a:lstStyle/>
                    <a:p>
                      <a:pPr algn="l" fontAlgn="base"/>
                      <a:r>
                        <a:rPr lang="en-US" b="0" dirty="0">
                          <a:effectLst/>
                        </a:rPr>
                        <a:t>Data mining is considered as a process of extracting data from large data sets.</a:t>
                      </a:r>
                    </a:p>
                  </a:txBody>
                  <a:tcPr marL="88900" marR="88900" marT="44450" marB="44450" anchor="ctr"/>
                </a:tc>
                <a:extLst>
                  <a:ext uri="{0D108BD9-81ED-4DB2-BD59-A6C34878D82A}">
                    <a16:rowId xmlns:a16="http://schemas.microsoft.com/office/drawing/2014/main" val="2008055109"/>
                  </a:ext>
                </a:extLst>
              </a:tr>
            </a:tbl>
          </a:graphicData>
        </a:graphic>
      </p:graphicFrame>
    </p:spTree>
    <p:extLst>
      <p:ext uri="{BB962C8B-B14F-4D97-AF65-F5344CB8AC3E}">
        <p14:creationId xmlns:p14="http://schemas.microsoft.com/office/powerpoint/2010/main" val="2934631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solidFill>
                  <a:srgbClr val="0070C0"/>
                </a:solidFill>
              </a:rPr>
              <a:t>National Data Warehouses</a:t>
            </a:r>
          </a:p>
        </p:txBody>
      </p:sp>
      <p:sp>
        <p:nvSpPr>
          <p:cNvPr id="3" name="Content Placeholder 2"/>
          <p:cNvSpPr>
            <a:spLocks noGrp="1"/>
          </p:cNvSpPr>
          <p:nvPr>
            <p:ph idx="1"/>
          </p:nvPr>
        </p:nvSpPr>
        <p:spPr>
          <a:xfrm>
            <a:off x="457200" y="1295400"/>
            <a:ext cx="8229600" cy="5257800"/>
          </a:xfrm>
        </p:spPr>
        <p:txBody>
          <a:bodyPr>
            <a:normAutofit lnSpcReduction="10000"/>
          </a:bodyPr>
          <a:lstStyle/>
          <a:p>
            <a:pPr algn="just"/>
            <a:r>
              <a:rPr lang="en-US" sz="2000" dirty="0"/>
              <a:t>The desire of the e-governance is to empower citizens through the access use of information. </a:t>
            </a:r>
          </a:p>
          <a:p>
            <a:pPr algn="just"/>
            <a:r>
              <a:rPr lang="en-US" sz="2000" dirty="0"/>
              <a:t>Government always required enamors amount of data. </a:t>
            </a:r>
          </a:p>
          <a:p>
            <a:pPr lvl="1" algn="just">
              <a:buFont typeface="Wingdings" panose="05000000000000000000" pitchFamily="2" charset="2"/>
              <a:buChar char="ü"/>
            </a:pPr>
            <a:r>
              <a:rPr lang="en-US" sz="1600" dirty="0"/>
              <a:t>Data is put to an effective use in facilitating decision-making.</a:t>
            </a:r>
          </a:p>
          <a:p>
            <a:pPr algn="just"/>
            <a:r>
              <a:rPr lang="en-US" sz="2000" dirty="0"/>
              <a:t>A large number of </a:t>
            </a:r>
            <a:r>
              <a:rPr lang="en-US" sz="2000" dirty="0">
                <a:solidFill>
                  <a:srgbClr val="FF0000"/>
                </a:solidFill>
              </a:rPr>
              <a:t>national data warehouses can be identified from the existing data resources </a:t>
            </a:r>
            <a:r>
              <a:rPr lang="en-US" sz="2000" dirty="0"/>
              <a:t>within the Central Government Ministries. </a:t>
            </a:r>
          </a:p>
          <a:p>
            <a:pPr algn="just"/>
            <a:r>
              <a:rPr lang="en-US" sz="2000" dirty="0"/>
              <a:t>The National Data Warehouse of Official Statistics (NDWOS) is a central repository of the statistical data gathered by India’s central ministries, state governments and union territories.</a:t>
            </a:r>
          </a:p>
          <a:p>
            <a:pPr algn="just"/>
            <a:r>
              <a:rPr lang="en-US" sz="2000" dirty="0"/>
              <a:t>By integrating disparate data sets, the National data warehouse allows researchers and policy makers to view historical data sets the same way and extract data across different groups. </a:t>
            </a:r>
          </a:p>
          <a:p>
            <a:pPr algn="just"/>
            <a:r>
              <a:rPr lang="en-US" sz="2000" dirty="0"/>
              <a:t>Let us examine these </a:t>
            </a:r>
            <a:r>
              <a:rPr lang="en-US" sz="2000" dirty="0">
                <a:solidFill>
                  <a:srgbClr val="00B050"/>
                </a:solidFill>
              </a:rPr>
              <a:t>potential subject areas on which data warehouses may be developed at present and also in future</a:t>
            </a:r>
            <a:r>
              <a:rPr lang="en-US" sz="2000" dirty="0"/>
              <a:t>.</a:t>
            </a:r>
          </a:p>
          <a:p>
            <a:pPr algn="just"/>
            <a:r>
              <a:rPr lang="en-US" sz="2000" dirty="0"/>
              <a:t>In 1999 the Government of India mandated the creation of the National Data Warehouse to hold all of the country’s statistical data</a:t>
            </a:r>
          </a:p>
        </p:txBody>
      </p:sp>
    </p:spTree>
    <p:extLst>
      <p:ext uri="{BB962C8B-B14F-4D97-AF65-F5344CB8AC3E}">
        <p14:creationId xmlns:p14="http://schemas.microsoft.com/office/powerpoint/2010/main" val="3629113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368" y="152400"/>
            <a:ext cx="8229600" cy="792162"/>
          </a:xfrm>
        </p:spPr>
        <p:txBody>
          <a:bodyPr/>
          <a:lstStyle/>
          <a:p>
            <a:r>
              <a:rPr lang="en-US" b="1" dirty="0">
                <a:solidFill>
                  <a:schemeClr val="accent1"/>
                </a:solidFill>
              </a:rPr>
              <a:t>Census Data</a:t>
            </a:r>
            <a:endParaRPr lang="en-US" dirty="0">
              <a:solidFill>
                <a:schemeClr val="accent1"/>
              </a:solidFill>
            </a:endParaRPr>
          </a:p>
        </p:txBody>
      </p:sp>
      <p:sp>
        <p:nvSpPr>
          <p:cNvPr id="3" name="Content Placeholder 2"/>
          <p:cNvSpPr>
            <a:spLocks noGrp="1"/>
          </p:cNvSpPr>
          <p:nvPr>
            <p:ph idx="1"/>
          </p:nvPr>
        </p:nvSpPr>
        <p:spPr>
          <a:xfrm>
            <a:off x="422787" y="838200"/>
            <a:ext cx="8382000" cy="5562600"/>
          </a:xfrm>
        </p:spPr>
        <p:txBody>
          <a:bodyPr>
            <a:noAutofit/>
          </a:bodyPr>
          <a:lstStyle/>
          <a:p>
            <a:pPr algn="just"/>
            <a:r>
              <a:rPr lang="en-US" sz="2200" dirty="0"/>
              <a:t>The Registrar General and Census Commissioner of India decennially compiles information of all </a:t>
            </a:r>
            <a:r>
              <a:rPr lang="en-US" sz="2200" dirty="0">
                <a:solidFill>
                  <a:srgbClr val="FF0000"/>
                </a:solidFill>
              </a:rPr>
              <a:t>individuals, villages, population groups</a:t>
            </a:r>
            <a:r>
              <a:rPr lang="en-US" sz="2200" dirty="0"/>
              <a:t> etc. </a:t>
            </a:r>
          </a:p>
          <a:p>
            <a:pPr algn="just"/>
            <a:r>
              <a:rPr lang="en-US" sz="2200" dirty="0"/>
              <a:t>This information is </a:t>
            </a:r>
            <a:r>
              <a:rPr lang="en-US" sz="2200" dirty="0">
                <a:solidFill>
                  <a:srgbClr val="FF0000"/>
                </a:solidFill>
              </a:rPr>
              <a:t>wide ranging such as the individual-slip, a compilation of information of individual households</a:t>
            </a:r>
            <a:r>
              <a:rPr lang="en-US" sz="2200" dirty="0"/>
              <a:t>, of which a </a:t>
            </a:r>
            <a:r>
              <a:rPr lang="en-US" sz="2200" dirty="0">
                <a:solidFill>
                  <a:srgbClr val="00B050"/>
                </a:solidFill>
              </a:rPr>
              <a:t>database of 5% sample is maintained for analysis. </a:t>
            </a:r>
          </a:p>
          <a:p>
            <a:pPr algn="just"/>
            <a:r>
              <a:rPr lang="en-US" sz="2200" dirty="0"/>
              <a:t>A data </a:t>
            </a:r>
            <a:r>
              <a:rPr lang="en-US" sz="2200" dirty="0">
                <a:solidFill>
                  <a:srgbClr val="00B050"/>
                </a:solidFill>
              </a:rPr>
              <a:t>warehouse can be built from this database </a:t>
            </a:r>
            <a:r>
              <a:rPr lang="en-US" sz="2200" dirty="0"/>
              <a:t>upon which Online Analytical Processing Server (</a:t>
            </a:r>
            <a:r>
              <a:rPr lang="en-US" sz="2200" b="1" dirty="0"/>
              <a:t>OLAP</a:t>
            </a:r>
            <a:r>
              <a:rPr lang="en-US" sz="2200" dirty="0"/>
              <a:t>) techniques can be applied. </a:t>
            </a:r>
          </a:p>
          <a:p>
            <a:pPr algn="just"/>
            <a:r>
              <a:rPr lang="en-US" sz="2200" dirty="0"/>
              <a:t>Data mining also can be performed for </a:t>
            </a:r>
            <a:r>
              <a:rPr lang="en-US" sz="2200" dirty="0">
                <a:solidFill>
                  <a:srgbClr val="00B050"/>
                </a:solidFill>
              </a:rPr>
              <a:t>analysis and knowledge discovery.</a:t>
            </a:r>
          </a:p>
          <a:p>
            <a:pPr algn="just"/>
            <a:r>
              <a:rPr lang="en-US" sz="2200" dirty="0"/>
              <a:t>A </a:t>
            </a:r>
            <a:r>
              <a:rPr lang="en-US" sz="2200" dirty="0">
                <a:solidFill>
                  <a:srgbClr val="FF0000"/>
                </a:solidFill>
              </a:rPr>
              <a:t>village-level database </a:t>
            </a:r>
            <a:r>
              <a:rPr lang="en-US" sz="2200" dirty="0"/>
              <a:t>was originally developed by National Informatics Centre at Hyderabad under General Information Services Terminal of National Informatics Centre (GISTNIC) for the 1991 Census. </a:t>
            </a:r>
          </a:p>
          <a:p>
            <a:pPr algn="just"/>
            <a:r>
              <a:rPr lang="en-US" sz="2200" dirty="0"/>
              <a:t>This consists of two parts: </a:t>
            </a:r>
            <a:r>
              <a:rPr lang="en-US" sz="2200" dirty="0">
                <a:solidFill>
                  <a:srgbClr val="FF0000"/>
                </a:solidFill>
              </a:rPr>
              <a:t>primary census abstract and village amenities.</a:t>
            </a:r>
          </a:p>
        </p:txBody>
      </p:sp>
    </p:spTree>
    <p:extLst>
      <p:ext uri="{BB962C8B-B14F-4D97-AF65-F5344CB8AC3E}">
        <p14:creationId xmlns:p14="http://schemas.microsoft.com/office/powerpoint/2010/main" val="1889847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chemeClr val="accent1"/>
                </a:solidFill>
              </a:rPr>
              <a:t>Census Data</a:t>
            </a:r>
            <a:endParaRPr lang="en-US" dirty="0"/>
          </a:p>
        </p:txBody>
      </p:sp>
      <p:sp>
        <p:nvSpPr>
          <p:cNvPr id="3" name="Content Placeholder 2"/>
          <p:cNvSpPr>
            <a:spLocks noGrp="1"/>
          </p:cNvSpPr>
          <p:nvPr>
            <p:ph idx="1"/>
          </p:nvPr>
        </p:nvSpPr>
        <p:spPr>
          <a:xfrm>
            <a:off x="489155" y="1143000"/>
            <a:ext cx="8229600" cy="5257800"/>
          </a:xfrm>
        </p:spPr>
        <p:txBody>
          <a:bodyPr>
            <a:normAutofit fontScale="70000" lnSpcReduction="20000"/>
          </a:bodyPr>
          <a:lstStyle/>
          <a:p>
            <a:pPr algn="just"/>
            <a:r>
              <a:rPr lang="en-US" dirty="0"/>
              <a:t>Subsequently, a </a:t>
            </a:r>
            <a:r>
              <a:rPr lang="en-US" dirty="0">
                <a:solidFill>
                  <a:srgbClr val="FF0000"/>
                </a:solidFill>
              </a:rPr>
              <a:t>data warehouse was also developed for village amenities </a:t>
            </a:r>
            <a:r>
              <a:rPr lang="en-US" dirty="0"/>
              <a:t>for Tamil Nadu. </a:t>
            </a:r>
          </a:p>
          <a:p>
            <a:pPr algn="just"/>
            <a:r>
              <a:rPr lang="en-US" dirty="0"/>
              <a:t>This enables </a:t>
            </a:r>
            <a:r>
              <a:rPr lang="en-US" dirty="0">
                <a:solidFill>
                  <a:srgbClr val="FF0000"/>
                </a:solidFill>
              </a:rPr>
              <a:t>multidimensional analysis of the village level data </a:t>
            </a:r>
            <a:r>
              <a:rPr lang="en-US" dirty="0"/>
              <a:t>in such sectors as Education, Health and Infrastructure. </a:t>
            </a:r>
          </a:p>
          <a:p>
            <a:pPr algn="just"/>
            <a:r>
              <a:rPr lang="en-US" dirty="0"/>
              <a:t>As the </a:t>
            </a:r>
            <a:r>
              <a:rPr lang="en-US" dirty="0">
                <a:solidFill>
                  <a:srgbClr val="FF0000"/>
                </a:solidFill>
              </a:rPr>
              <a:t>census compilation is performed once in ten years</a:t>
            </a:r>
            <a:r>
              <a:rPr lang="en-US" dirty="0"/>
              <a:t>, the </a:t>
            </a:r>
            <a:r>
              <a:rPr lang="en-US" dirty="0">
                <a:solidFill>
                  <a:srgbClr val="00B050"/>
                </a:solidFill>
              </a:rPr>
              <a:t>data is quasi-static and, therefore, no refreshing of the warehouse needs to be done on a periodic basis</a:t>
            </a:r>
            <a:r>
              <a:rPr lang="en-US" dirty="0"/>
              <a:t>. </a:t>
            </a:r>
          </a:p>
          <a:p>
            <a:pPr algn="just"/>
            <a:r>
              <a:rPr lang="en-US" dirty="0"/>
              <a:t>Only the </a:t>
            </a:r>
            <a:r>
              <a:rPr lang="en-US" dirty="0">
                <a:solidFill>
                  <a:srgbClr val="00B050"/>
                </a:solidFill>
              </a:rPr>
              <a:t>new data needs to be either appended to the data warehouse </a:t>
            </a:r>
            <a:r>
              <a:rPr lang="en-US" dirty="0"/>
              <a:t>or alternatively a new data warehouse can be built.</a:t>
            </a:r>
          </a:p>
          <a:p>
            <a:pPr algn="just"/>
            <a:r>
              <a:rPr lang="en-US" dirty="0"/>
              <a:t>There exist </a:t>
            </a:r>
            <a:r>
              <a:rPr lang="en-US" dirty="0">
                <a:solidFill>
                  <a:srgbClr val="00B050"/>
                </a:solidFill>
              </a:rPr>
              <a:t>many other subject areas (e.g. migration tables) within the census purview(scope of influence) </a:t>
            </a:r>
            <a:r>
              <a:rPr lang="en-US" dirty="0"/>
              <a:t>which may be amenable and appropriate for data warehouse development, OLAP and data mining applications on which work can be taken up in future.</a:t>
            </a:r>
          </a:p>
        </p:txBody>
      </p:sp>
    </p:spTree>
    <p:extLst>
      <p:ext uri="{BB962C8B-B14F-4D97-AF65-F5344CB8AC3E}">
        <p14:creationId xmlns:p14="http://schemas.microsoft.com/office/powerpoint/2010/main" val="2767609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solidFill>
                  <a:schemeClr val="accent1"/>
                </a:solidFill>
              </a:rPr>
              <a:t>Prices of Essential Commodities</a:t>
            </a:r>
            <a:endParaRPr lang="en-US" dirty="0">
              <a:solidFill>
                <a:schemeClr val="accent1"/>
              </a:solidFill>
            </a:endParaRPr>
          </a:p>
        </p:txBody>
      </p:sp>
      <p:sp>
        <p:nvSpPr>
          <p:cNvPr id="3" name="Content Placeholder 2"/>
          <p:cNvSpPr>
            <a:spLocks noGrp="1"/>
          </p:cNvSpPr>
          <p:nvPr>
            <p:ph idx="1"/>
          </p:nvPr>
        </p:nvSpPr>
        <p:spPr>
          <a:xfrm>
            <a:off x="457200" y="1143000"/>
            <a:ext cx="8229600" cy="5211762"/>
          </a:xfrm>
        </p:spPr>
        <p:txBody>
          <a:bodyPr>
            <a:normAutofit fontScale="70000" lnSpcReduction="20000"/>
          </a:bodyPr>
          <a:lstStyle/>
          <a:p>
            <a:pPr algn="just"/>
            <a:r>
              <a:rPr lang="en-US" dirty="0"/>
              <a:t>The Ministry of Food and Civil Supplies, </a:t>
            </a:r>
            <a:r>
              <a:rPr lang="en-US" dirty="0">
                <a:solidFill>
                  <a:srgbClr val="00B050"/>
                </a:solidFill>
              </a:rPr>
              <a:t>Government of India, compiles daily data (on weekly basis) </a:t>
            </a:r>
            <a:r>
              <a:rPr lang="en-US" dirty="0"/>
              <a:t>for about 300 observation centers in the entire country on the </a:t>
            </a:r>
            <a:r>
              <a:rPr lang="en-US" dirty="0">
                <a:solidFill>
                  <a:srgbClr val="00B050"/>
                </a:solidFill>
              </a:rPr>
              <a:t>prices of essential commodities such as rice, edible oils, etc. </a:t>
            </a:r>
          </a:p>
          <a:p>
            <a:pPr algn="just"/>
            <a:r>
              <a:rPr lang="en-US" dirty="0"/>
              <a:t>This data is compiled at the district level by the respective State Government agencies and transmitted online to Delhi </a:t>
            </a:r>
            <a:r>
              <a:rPr lang="en-US" dirty="0">
                <a:solidFill>
                  <a:srgbClr val="FF0000"/>
                </a:solidFill>
              </a:rPr>
              <a:t>for aggregation and storage. </a:t>
            </a:r>
          </a:p>
          <a:p>
            <a:pPr algn="just"/>
            <a:r>
              <a:rPr lang="en-US" dirty="0"/>
              <a:t>A data warehouse can be built for this data, and </a:t>
            </a:r>
            <a:r>
              <a:rPr lang="en-US" dirty="0">
                <a:solidFill>
                  <a:srgbClr val="FF0000"/>
                </a:solidFill>
              </a:rPr>
              <a:t>OLAP techniques can be applied for its analysis.</a:t>
            </a:r>
          </a:p>
          <a:p>
            <a:pPr algn="just"/>
            <a:r>
              <a:rPr lang="en-US" dirty="0"/>
              <a:t>A data mining and forecasting technique can be applied for </a:t>
            </a:r>
            <a:r>
              <a:rPr lang="en-US" dirty="0">
                <a:solidFill>
                  <a:srgbClr val="00B050"/>
                </a:solidFill>
              </a:rPr>
              <a:t>advance forecasting of the actual prices of these essential commodities</a:t>
            </a:r>
            <a:r>
              <a:rPr lang="en-US" dirty="0"/>
              <a:t>. </a:t>
            </a:r>
          </a:p>
          <a:p>
            <a:pPr algn="just"/>
            <a:r>
              <a:rPr lang="en-US" dirty="0"/>
              <a:t>The </a:t>
            </a:r>
            <a:r>
              <a:rPr lang="en-US" dirty="0">
                <a:solidFill>
                  <a:srgbClr val="FF0000"/>
                </a:solidFill>
              </a:rPr>
              <a:t>forecasting model can be strengthened for more accurate</a:t>
            </a:r>
            <a:r>
              <a:rPr lang="en-US" dirty="0"/>
              <a:t> forecasting by </a:t>
            </a:r>
            <a:r>
              <a:rPr lang="en-US" dirty="0">
                <a:solidFill>
                  <a:srgbClr val="00B050"/>
                </a:solidFill>
              </a:rPr>
              <a:t>taking into account the external factors such as rainfall, growth rate of population and inflation.</a:t>
            </a:r>
          </a:p>
        </p:txBody>
      </p:sp>
    </p:spTree>
    <p:extLst>
      <p:ext uri="{BB962C8B-B14F-4D97-AF65-F5344CB8AC3E}">
        <p14:creationId xmlns:p14="http://schemas.microsoft.com/office/powerpoint/2010/main" val="1632458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1"/>
                </a:solidFill>
              </a:rPr>
              <a:t>Other Areas for Data Warehousing and Data mining</a:t>
            </a:r>
          </a:p>
        </p:txBody>
      </p:sp>
      <p:sp>
        <p:nvSpPr>
          <p:cNvPr id="3" name="Content Placeholder 2"/>
          <p:cNvSpPr>
            <a:spLocks noGrp="1"/>
          </p:cNvSpPr>
          <p:nvPr>
            <p:ph idx="1"/>
          </p:nvPr>
        </p:nvSpPr>
        <p:spPr/>
        <p:txBody>
          <a:bodyPr/>
          <a:lstStyle/>
          <a:p>
            <a:r>
              <a:rPr lang="en-US" dirty="0"/>
              <a:t>Other possible areas for data warehousing and data mining in Central Government sectors are discussed in detail as under.</a:t>
            </a:r>
          </a:p>
        </p:txBody>
      </p:sp>
    </p:spTree>
    <p:extLst>
      <p:ext uri="{BB962C8B-B14F-4D97-AF65-F5344CB8AC3E}">
        <p14:creationId xmlns:p14="http://schemas.microsoft.com/office/powerpoint/2010/main" val="292434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b="1" dirty="0">
                <a:solidFill>
                  <a:schemeClr val="accent1"/>
                </a:solidFill>
              </a:rPr>
              <a:t>Agriculture</a:t>
            </a:r>
            <a:endParaRPr lang="en-US" dirty="0">
              <a:solidFill>
                <a:schemeClr val="accent1"/>
              </a:solidFill>
            </a:endParaRPr>
          </a:p>
        </p:txBody>
      </p:sp>
      <p:sp>
        <p:nvSpPr>
          <p:cNvPr id="3" name="Content Placeholder 2"/>
          <p:cNvSpPr>
            <a:spLocks noGrp="1"/>
          </p:cNvSpPr>
          <p:nvPr>
            <p:ph idx="1"/>
          </p:nvPr>
        </p:nvSpPr>
        <p:spPr>
          <a:xfrm>
            <a:off x="457200" y="990600"/>
            <a:ext cx="8229600" cy="5715000"/>
          </a:xfrm>
        </p:spPr>
        <p:txBody>
          <a:bodyPr>
            <a:normAutofit fontScale="70000" lnSpcReduction="20000"/>
          </a:bodyPr>
          <a:lstStyle/>
          <a:p>
            <a:pPr algn="just"/>
            <a:r>
              <a:rPr lang="en-US" dirty="0"/>
              <a:t>Agriculture is extremely diversified in terms of its climate, crops, horticultural crops, livestock resources, fisheries resources, plantation crops, water resources, soil etc. the diversity of its agricultural sector is both a curse and godsend to the social, economic, and cultural bases of India’s vast population. </a:t>
            </a:r>
          </a:p>
          <a:p>
            <a:pPr algn="just"/>
            <a:r>
              <a:rPr lang="en-US" dirty="0"/>
              <a:t>Data mining techniques are used broadly in business and corporate sectors and be used in agriculture for data characterization, prejudice predictive and forecasting purposes</a:t>
            </a:r>
          </a:p>
          <a:p>
            <a:pPr algn="just"/>
            <a:r>
              <a:rPr lang="en-US" dirty="0"/>
              <a:t>The Agricultural Census performed by the Ministry of Agriculture, Government of India, </a:t>
            </a:r>
            <a:r>
              <a:rPr lang="en-US" dirty="0">
                <a:solidFill>
                  <a:srgbClr val="00B050"/>
                </a:solidFill>
              </a:rPr>
              <a:t>compiles a large number of agricultural parameters at the national level. </a:t>
            </a:r>
          </a:p>
          <a:p>
            <a:pPr algn="just"/>
            <a:r>
              <a:rPr lang="en-US" dirty="0"/>
              <a:t>District-wise agricultural production, area and yield of crops is compiled; this can be built into a </a:t>
            </a:r>
            <a:r>
              <a:rPr lang="en-US" dirty="0">
                <a:solidFill>
                  <a:srgbClr val="00B050"/>
                </a:solidFill>
              </a:rPr>
              <a:t>data warehouse for analysis, mining and forecasting.</a:t>
            </a:r>
          </a:p>
          <a:p>
            <a:pPr algn="just"/>
            <a:r>
              <a:rPr lang="en-US" dirty="0"/>
              <a:t>Statistics on </a:t>
            </a:r>
            <a:r>
              <a:rPr lang="en-US" dirty="0">
                <a:solidFill>
                  <a:srgbClr val="00B050"/>
                </a:solidFill>
              </a:rPr>
              <a:t>consumption of fertilizers </a:t>
            </a:r>
            <a:r>
              <a:rPr lang="en-US" dirty="0"/>
              <a:t>also can be turned into a data mart.</a:t>
            </a:r>
          </a:p>
          <a:p>
            <a:pPr algn="just"/>
            <a:r>
              <a:rPr lang="en-US" dirty="0">
                <a:solidFill>
                  <a:srgbClr val="00B050"/>
                </a:solidFill>
              </a:rPr>
              <a:t>Data on agricultural inputs such as seeds and fertilizers </a:t>
            </a:r>
            <a:r>
              <a:rPr lang="en-US" dirty="0"/>
              <a:t>can also be effectively analyzed in a data warehouse. </a:t>
            </a:r>
          </a:p>
          <a:p>
            <a:pPr marL="0" indent="0" algn="just">
              <a:buNone/>
            </a:pPr>
            <a:endParaRPr lang="en-US" dirty="0">
              <a:solidFill>
                <a:srgbClr val="00B050"/>
              </a:solidFill>
            </a:endParaRPr>
          </a:p>
        </p:txBody>
      </p:sp>
    </p:spTree>
    <p:extLst>
      <p:ext uri="{BB962C8B-B14F-4D97-AF65-F5344CB8AC3E}">
        <p14:creationId xmlns:p14="http://schemas.microsoft.com/office/powerpoint/2010/main" val="526465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solidFill>
                  <a:srgbClr val="0070C0"/>
                </a:solidFill>
              </a:rPr>
              <a:t>Introduction</a:t>
            </a:r>
          </a:p>
        </p:txBody>
      </p:sp>
      <p:sp>
        <p:nvSpPr>
          <p:cNvPr id="3" name="Content Placeholder 2"/>
          <p:cNvSpPr>
            <a:spLocks noGrp="1"/>
          </p:cNvSpPr>
          <p:nvPr>
            <p:ph idx="1"/>
          </p:nvPr>
        </p:nvSpPr>
        <p:spPr>
          <a:xfrm>
            <a:off x="457200" y="1197077"/>
            <a:ext cx="8229600" cy="4525963"/>
          </a:xfrm>
        </p:spPr>
        <p:txBody>
          <a:bodyPr>
            <a:noAutofit/>
          </a:bodyPr>
          <a:lstStyle/>
          <a:p>
            <a:pPr algn="just"/>
            <a:r>
              <a:rPr lang="en-US" sz="2200" dirty="0"/>
              <a:t>Data warehousing and data mining are the important means of preparing the government to face the challenges of the new millennium.</a:t>
            </a:r>
          </a:p>
          <a:p>
            <a:pPr algn="just"/>
            <a:r>
              <a:rPr lang="en-US" sz="2200" dirty="0"/>
              <a:t>Data warehousing and data mining technologies have extensive potential applications in the government in various Central Government Sectors such as Agriculture, Rural Development, Health and Energy and also in state Government activities.</a:t>
            </a:r>
          </a:p>
          <a:p>
            <a:pPr algn="just"/>
            <a:r>
              <a:rPr lang="en-US" sz="2200" dirty="0"/>
              <a:t>Data warehousing and data mining are best suited for number of applications based on e-Governance in G2B (Government to Business), G2C (Government to Citizen) and G2G (Government to Government) environment</a:t>
            </a:r>
            <a:r>
              <a:rPr lang="en-US" sz="2200"/>
              <a:t>. </a:t>
            </a:r>
          </a:p>
          <a:p>
            <a:pPr algn="just"/>
            <a:r>
              <a:rPr lang="en-US" sz="2200"/>
              <a:t>In </a:t>
            </a:r>
            <a:r>
              <a:rPr lang="en-US" sz="2200" dirty="0"/>
              <a:t>order to have effective implementation there should be solid Data Warehouse on data collected from heterogeneous reliable sources </a:t>
            </a:r>
          </a:p>
          <a:p>
            <a:pPr algn="just"/>
            <a:r>
              <a:rPr lang="en-US" sz="2200" dirty="0"/>
              <a:t>These technologies can and should therefore be implemented.</a:t>
            </a:r>
          </a:p>
        </p:txBody>
      </p:sp>
    </p:spTree>
    <p:extLst>
      <p:ext uri="{BB962C8B-B14F-4D97-AF65-F5344CB8AC3E}">
        <p14:creationId xmlns:p14="http://schemas.microsoft.com/office/powerpoint/2010/main" val="3724338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chemeClr val="accent1"/>
                </a:solidFill>
              </a:rPr>
              <a:t>Agriculture</a:t>
            </a:r>
            <a:endParaRPr lang="en-US" dirty="0"/>
          </a:p>
        </p:txBody>
      </p:sp>
      <p:sp>
        <p:nvSpPr>
          <p:cNvPr id="3" name="Content Placeholder 2"/>
          <p:cNvSpPr>
            <a:spLocks noGrp="1"/>
          </p:cNvSpPr>
          <p:nvPr>
            <p:ph idx="1"/>
          </p:nvPr>
        </p:nvSpPr>
        <p:spPr>
          <a:xfrm>
            <a:off x="476865" y="1219200"/>
            <a:ext cx="8229600" cy="5105400"/>
          </a:xfrm>
        </p:spPr>
        <p:txBody>
          <a:bodyPr>
            <a:normAutofit fontScale="62500" lnSpcReduction="20000"/>
          </a:bodyPr>
          <a:lstStyle/>
          <a:p>
            <a:pPr algn="just"/>
            <a:r>
              <a:rPr lang="en-US" dirty="0"/>
              <a:t>Data from </a:t>
            </a:r>
            <a:r>
              <a:rPr lang="en-US" dirty="0">
                <a:solidFill>
                  <a:srgbClr val="FF0000"/>
                </a:solidFill>
              </a:rPr>
              <a:t>livestock census can be turned into a data warehouse</a:t>
            </a:r>
            <a:r>
              <a:rPr lang="en-US" dirty="0"/>
              <a:t>. </a:t>
            </a:r>
          </a:p>
          <a:p>
            <a:pPr algn="just"/>
            <a:r>
              <a:rPr lang="en-US" dirty="0"/>
              <a:t>Data gives information like livestock, seeds, fertilizer, agricultural land, and machineries etc. collecting large amounts of data often is both a blessing and a curse. </a:t>
            </a:r>
          </a:p>
          <a:p>
            <a:pPr algn="just"/>
            <a:r>
              <a:rPr lang="en-US" dirty="0"/>
              <a:t>There is a lot of data available containing information about certain asset. Here soil and acquiesce properties, which should be used to the farmers advantage.</a:t>
            </a:r>
          </a:p>
          <a:p>
            <a:pPr algn="just"/>
            <a:r>
              <a:rPr lang="en-US" dirty="0">
                <a:solidFill>
                  <a:srgbClr val="FF0000"/>
                </a:solidFill>
              </a:rPr>
              <a:t>Land-use pattern statistics </a:t>
            </a:r>
            <a:r>
              <a:rPr lang="en-US" dirty="0"/>
              <a:t>can also be analyzed in a warehousing environment.</a:t>
            </a:r>
          </a:p>
          <a:p>
            <a:pPr algn="just"/>
            <a:r>
              <a:rPr lang="en-US" dirty="0"/>
              <a:t>Other data such as </a:t>
            </a:r>
            <a:r>
              <a:rPr lang="en-US" dirty="0">
                <a:solidFill>
                  <a:srgbClr val="FF0000"/>
                </a:solidFill>
              </a:rPr>
              <a:t>watershed details and also agricultural credit data </a:t>
            </a:r>
            <a:r>
              <a:rPr lang="en-US" dirty="0"/>
              <a:t>can be effectively used for analysis by applying the technologies of OLAP and data mining.</a:t>
            </a:r>
          </a:p>
          <a:p>
            <a:pPr algn="just"/>
            <a:r>
              <a:rPr lang="en-US" dirty="0"/>
              <a:t>Data mining techniques aim at finding those patterns or information in the data that are both valuable and interesting to the farmer</a:t>
            </a:r>
          </a:p>
          <a:p>
            <a:pPr algn="just"/>
            <a:r>
              <a:rPr lang="en-US" dirty="0"/>
              <a:t>Thus there is Substantial scope for application of data warehousing and data mining techniques in Agricultural sector.</a:t>
            </a:r>
          </a:p>
          <a:p>
            <a:pPr algn="just"/>
            <a:r>
              <a:rPr lang="en-US" dirty="0"/>
              <a:t>Government provide facilities to the farmers and other people on the basis of information</a:t>
            </a:r>
          </a:p>
          <a:p>
            <a:endParaRPr lang="en-US" dirty="0"/>
          </a:p>
        </p:txBody>
      </p:sp>
    </p:spTree>
    <p:extLst>
      <p:ext uri="{BB962C8B-B14F-4D97-AF65-F5344CB8AC3E}">
        <p14:creationId xmlns:p14="http://schemas.microsoft.com/office/powerpoint/2010/main" val="282315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1"/>
                </a:solidFill>
              </a:rPr>
              <a:t>Rural Development</a:t>
            </a:r>
            <a:endParaRPr lang="en-US" dirty="0">
              <a:solidFill>
                <a:schemeClr val="accent1"/>
              </a:solidFill>
            </a:endParaRPr>
          </a:p>
        </p:txBody>
      </p:sp>
      <p:sp>
        <p:nvSpPr>
          <p:cNvPr id="3" name="Content Placeholder 2"/>
          <p:cNvSpPr>
            <a:spLocks noGrp="1"/>
          </p:cNvSpPr>
          <p:nvPr>
            <p:ph idx="1"/>
          </p:nvPr>
        </p:nvSpPr>
        <p:spPr>
          <a:xfrm>
            <a:off x="457200" y="1219200"/>
            <a:ext cx="8229600" cy="4525963"/>
          </a:xfrm>
        </p:spPr>
        <p:txBody>
          <a:bodyPr>
            <a:normAutofit/>
          </a:bodyPr>
          <a:lstStyle/>
          <a:p>
            <a:pPr algn="just"/>
            <a:r>
              <a:rPr lang="en-US" sz="2400" dirty="0"/>
              <a:t>Data on </a:t>
            </a:r>
            <a:r>
              <a:rPr lang="en-US" sz="2400" dirty="0">
                <a:solidFill>
                  <a:srgbClr val="FF0000"/>
                </a:solidFill>
              </a:rPr>
              <a:t>individuals Below Poverty Line </a:t>
            </a:r>
            <a:r>
              <a:rPr lang="en-US" sz="2400" dirty="0"/>
              <a:t>(BPL survey) can be built into a data warehouse.</a:t>
            </a:r>
          </a:p>
          <a:p>
            <a:pPr algn="just"/>
            <a:r>
              <a:rPr lang="en-US" sz="2400" dirty="0">
                <a:solidFill>
                  <a:srgbClr val="FF0000"/>
                </a:solidFill>
              </a:rPr>
              <a:t>Drinking water census data </a:t>
            </a:r>
            <a:r>
              <a:rPr lang="en-US" sz="2400" dirty="0"/>
              <a:t>(from Drinking Water Mission) can be effectively utilized by OLAP and data mining technologies. </a:t>
            </a:r>
          </a:p>
          <a:p>
            <a:pPr algn="just"/>
            <a:r>
              <a:rPr lang="en-US" sz="2400" dirty="0">
                <a:solidFill>
                  <a:srgbClr val="00B050"/>
                </a:solidFill>
              </a:rPr>
              <a:t>Monitoring and analysis of progress made on implementation of rural development programs </a:t>
            </a:r>
            <a:r>
              <a:rPr lang="en-US" sz="2400" dirty="0"/>
              <a:t>can also be made using OLAP and data mining techniques.</a:t>
            </a:r>
          </a:p>
        </p:txBody>
      </p:sp>
    </p:spTree>
    <p:extLst>
      <p:ext uri="{BB962C8B-B14F-4D97-AF65-F5344CB8AC3E}">
        <p14:creationId xmlns:p14="http://schemas.microsoft.com/office/powerpoint/2010/main" val="108208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solidFill>
                  <a:schemeClr val="accent1"/>
                </a:solidFill>
              </a:rPr>
              <a:t>Health</a:t>
            </a:r>
            <a:endParaRPr lang="en-US" dirty="0">
              <a:solidFill>
                <a:schemeClr val="accent1"/>
              </a:solidFill>
            </a:endParaRPr>
          </a:p>
        </p:txBody>
      </p:sp>
      <p:sp>
        <p:nvSpPr>
          <p:cNvPr id="3" name="Content Placeholder 2"/>
          <p:cNvSpPr>
            <a:spLocks noGrp="1"/>
          </p:cNvSpPr>
          <p:nvPr>
            <p:ph idx="1"/>
          </p:nvPr>
        </p:nvSpPr>
        <p:spPr>
          <a:xfrm>
            <a:off x="457200" y="1143000"/>
            <a:ext cx="8229600" cy="5257800"/>
          </a:xfrm>
        </p:spPr>
        <p:txBody>
          <a:bodyPr>
            <a:normAutofit fontScale="92500" lnSpcReduction="20000"/>
          </a:bodyPr>
          <a:lstStyle/>
          <a:p>
            <a:pPr algn="just"/>
            <a:r>
              <a:rPr lang="en-US" sz="2400" dirty="0"/>
              <a:t>Data mining applications can greatly benefit for all parties concerned in the healthcare industry. </a:t>
            </a:r>
          </a:p>
          <a:p>
            <a:pPr algn="just"/>
            <a:r>
              <a:rPr lang="en-US" sz="2400" dirty="0"/>
              <a:t>Data mining can help healthcare insurers detect fraud and mistreatment healthcare organizations make customer relationship management decisions, physicians identify effective treatments and best practices, and patients receive better and more affordable healthcare services. </a:t>
            </a:r>
          </a:p>
          <a:p>
            <a:pPr algn="just"/>
            <a:r>
              <a:rPr lang="en-US" sz="2400" dirty="0"/>
              <a:t>Information is crucial for effective management and development of health services and therefore is an important tool. </a:t>
            </a:r>
          </a:p>
          <a:p>
            <a:pPr algn="just"/>
            <a:r>
              <a:rPr lang="en-US" sz="2400" dirty="0"/>
              <a:t>A Health Information System is mainly required to support management and operations at three levels: namely transactional and functional; operational control; planning (strategic and management)</a:t>
            </a:r>
            <a:endParaRPr lang="en-US" sz="2400" dirty="0">
              <a:solidFill>
                <a:srgbClr val="00B050"/>
              </a:solidFill>
            </a:endParaRPr>
          </a:p>
          <a:p>
            <a:pPr algn="just"/>
            <a:r>
              <a:rPr lang="en-US" sz="2400" dirty="0">
                <a:solidFill>
                  <a:srgbClr val="00B050"/>
                </a:solidFill>
              </a:rPr>
              <a:t>Community needs assessment data, immunization data</a:t>
            </a:r>
            <a:r>
              <a:rPr lang="en-US" sz="2400" dirty="0"/>
              <a:t>, data from national programs on controlling </a:t>
            </a:r>
            <a:r>
              <a:rPr lang="en-US" sz="2400" dirty="0">
                <a:solidFill>
                  <a:srgbClr val="FF0000"/>
                </a:solidFill>
              </a:rPr>
              <a:t>blindness, leprosy, malaria</a:t>
            </a:r>
            <a:r>
              <a:rPr lang="en-US" sz="2400" dirty="0"/>
              <a:t> can all be used for data warehousing implementation, OLAP and data mining applications.</a:t>
            </a:r>
          </a:p>
        </p:txBody>
      </p:sp>
    </p:spTree>
    <p:extLst>
      <p:ext uri="{BB962C8B-B14F-4D97-AF65-F5344CB8AC3E}">
        <p14:creationId xmlns:p14="http://schemas.microsoft.com/office/powerpoint/2010/main" val="285329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chemeClr val="accent1"/>
                </a:solidFill>
              </a:rPr>
              <a:t>Health</a:t>
            </a:r>
            <a:endParaRPr lang="en-US" dirty="0"/>
          </a:p>
        </p:txBody>
      </p:sp>
      <p:sp>
        <p:nvSpPr>
          <p:cNvPr id="3" name="Content Placeholder 2"/>
          <p:cNvSpPr>
            <a:spLocks noGrp="1"/>
          </p:cNvSpPr>
          <p:nvPr>
            <p:ph idx="1"/>
          </p:nvPr>
        </p:nvSpPr>
        <p:spPr>
          <a:xfrm>
            <a:off x="457200" y="1371600"/>
            <a:ext cx="8229600" cy="5257800"/>
          </a:xfrm>
        </p:spPr>
        <p:txBody>
          <a:bodyPr>
            <a:normAutofit fontScale="70000" lnSpcReduction="20000"/>
          </a:bodyPr>
          <a:lstStyle/>
          <a:p>
            <a:pPr algn="just"/>
            <a:r>
              <a:rPr lang="en-US" dirty="0"/>
              <a:t>It can also identify clinical best practices to help </a:t>
            </a:r>
            <a:r>
              <a:rPr lang="en-US" dirty="0">
                <a:solidFill>
                  <a:srgbClr val="FF0000"/>
                </a:solidFill>
              </a:rPr>
              <a:t>develop guidelines and standards of care. </a:t>
            </a:r>
          </a:p>
          <a:p>
            <a:pPr algn="just"/>
            <a:r>
              <a:rPr lang="en-US" dirty="0"/>
              <a:t>Data Mining is helpful in healthcare. </a:t>
            </a:r>
          </a:p>
          <a:p>
            <a:pPr lvl="1" algn="just">
              <a:buFont typeface="Wingdings" panose="05000000000000000000" pitchFamily="2" charset="2"/>
              <a:buChar char="ü"/>
            </a:pPr>
            <a:r>
              <a:rPr lang="en-US" dirty="0"/>
              <a:t>Patients can receive better, more inexpensive healthcare services. </a:t>
            </a:r>
          </a:p>
          <a:p>
            <a:pPr lvl="1" algn="just">
              <a:buFont typeface="Wingdings" panose="05000000000000000000" pitchFamily="2" charset="2"/>
              <a:buChar char="ü"/>
            </a:pPr>
            <a:r>
              <a:rPr lang="en-US" dirty="0"/>
              <a:t>Healthcare organizations can use data mining to make improved patient-associated decisions.</a:t>
            </a:r>
          </a:p>
          <a:p>
            <a:pPr lvl="1" algn="just">
              <a:buFont typeface="Wingdings" panose="05000000000000000000" pitchFamily="2" charset="2"/>
              <a:buChar char="ü"/>
            </a:pPr>
            <a:r>
              <a:rPr lang="en-US" dirty="0"/>
              <a:t>Insurers can become aware of medical insurance scam and mistreatment through data mining by establishing norms and then identifying unusual claims patterns.</a:t>
            </a:r>
          </a:p>
          <a:p>
            <a:pPr lvl="1" algn="just">
              <a:buFont typeface="Wingdings" panose="05000000000000000000" pitchFamily="2" charset="2"/>
              <a:buChar char="ü"/>
            </a:pPr>
            <a:r>
              <a:rPr lang="en-US" dirty="0"/>
              <a:t>Healthcare organizations under increasing financial pressure, data mining can also influence revenues, costs, and operating efficiency while maintaining high-quality care.</a:t>
            </a:r>
          </a:p>
          <a:p>
            <a:pPr lvl="1" algn="just">
              <a:buFont typeface="Wingdings" panose="05000000000000000000" pitchFamily="2" charset="2"/>
              <a:buChar char="ü"/>
            </a:pPr>
            <a:r>
              <a:rPr lang="en-US" dirty="0"/>
              <a:t>It can also recognize clinical paramount practices to help develop guidelines and standards of care. </a:t>
            </a:r>
          </a:p>
          <a:p>
            <a:pPr lvl="1" algn="just">
              <a:buFont typeface="Wingdings" panose="05000000000000000000" pitchFamily="2" charset="2"/>
              <a:buChar char="Ø"/>
            </a:pPr>
            <a:r>
              <a:rPr lang="en-US" dirty="0">
                <a:solidFill>
                  <a:srgbClr val="FF0000"/>
                </a:solidFill>
              </a:rPr>
              <a:t>Some Data mining Application in health care are</a:t>
            </a:r>
            <a:r>
              <a:rPr lang="en-US" dirty="0"/>
              <a:t>: Treatment Effectiveness, Health care management, Customer relationship, Fraud and Abuse</a:t>
            </a:r>
          </a:p>
        </p:txBody>
      </p:sp>
    </p:spTree>
    <p:extLst>
      <p:ext uri="{BB962C8B-B14F-4D97-AF65-F5344CB8AC3E}">
        <p14:creationId xmlns:p14="http://schemas.microsoft.com/office/powerpoint/2010/main" val="4273119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chemeClr val="accent1"/>
                </a:solidFill>
              </a:rPr>
              <a:t>Planning</a:t>
            </a:r>
            <a:endParaRPr lang="en-US" dirty="0">
              <a:solidFill>
                <a:schemeClr val="accent1"/>
              </a:solidFill>
            </a:endParaRPr>
          </a:p>
        </p:txBody>
      </p:sp>
      <p:sp>
        <p:nvSpPr>
          <p:cNvPr id="3" name="Content Placeholder 2"/>
          <p:cNvSpPr>
            <a:spLocks noGrp="1"/>
          </p:cNvSpPr>
          <p:nvPr>
            <p:ph idx="1"/>
          </p:nvPr>
        </p:nvSpPr>
        <p:spPr>
          <a:xfrm>
            <a:off x="457200" y="1302774"/>
            <a:ext cx="8229600" cy="5098026"/>
          </a:xfrm>
        </p:spPr>
        <p:txBody>
          <a:bodyPr>
            <a:normAutofit fontScale="92500" lnSpcReduction="20000"/>
          </a:bodyPr>
          <a:lstStyle/>
          <a:p>
            <a:pPr algn="just"/>
            <a:r>
              <a:rPr lang="en-US" sz="2400" dirty="0"/>
              <a:t>Planning (also called preparation) is the process of thoughts about and organizing the behavior required to accomplish a desired goal. </a:t>
            </a:r>
          </a:p>
          <a:p>
            <a:pPr algn="just"/>
            <a:r>
              <a:rPr lang="en-US" sz="2400" dirty="0"/>
              <a:t>Data mining is the process of searching data for previously unknown patterns and using those patterns to predict prospect outcomes. “Data Mining”, often also known as “Knowledge Discovery in Databases”,</a:t>
            </a:r>
          </a:p>
          <a:p>
            <a:pPr algn="just"/>
            <a:r>
              <a:rPr lang="en-US" sz="2400" dirty="0"/>
              <a:t>At the Planning Commission, data warehouses can be built for state plan data on all sectors: </a:t>
            </a:r>
            <a:r>
              <a:rPr lang="en-US" sz="2400" dirty="0">
                <a:solidFill>
                  <a:srgbClr val="FF0000"/>
                </a:solidFill>
              </a:rPr>
              <a:t>labor, energy, education, trade and industry, five year plan, etc.</a:t>
            </a:r>
          </a:p>
          <a:p>
            <a:pPr algn="just"/>
            <a:r>
              <a:rPr lang="en-US" sz="2400" dirty="0"/>
              <a:t>Data mining and predictive analytics are proven technologies that have become an integral part of the daily operations of leading organizations.</a:t>
            </a:r>
          </a:p>
          <a:p>
            <a:pPr algn="just"/>
            <a:r>
              <a:rPr lang="en-US" sz="2400" dirty="0"/>
              <a:t>Data mining is the process of uncovering patterns in data using predictive techniques. </a:t>
            </a:r>
          </a:p>
          <a:p>
            <a:pPr algn="just"/>
            <a:r>
              <a:rPr lang="en-US" sz="2400" dirty="0"/>
              <a:t>These patterns improve decision making by providing the actionable insight needed to improve business processes helping organizations achieve critical business goals.</a:t>
            </a:r>
            <a:endParaRPr lang="en-US" sz="2400" dirty="0">
              <a:solidFill>
                <a:srgbClr val="FF0000"/>
              </a:solidFill>
            </a:endParaRPr>
          </a:p>
        </p:txBody>
      </p:sp>
    </p:spTree>
    <p:extLst>
      <p:ext uri="{BB962C8B-B14F-4D97-AF65-F5344CB8AC3E}">
        <p14:creationId xmlns:p14="http://schemas.microsoft.com/office/powerpoint/2010/main" val="3546153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1"/>
                </a:solidFill>
              </a:rPr>
              <a:t>Education</a:t>
            </a:r>
            <a:endParaRPr lang="en-US" dirty="0">
              <a:solidFill>
                <a:schemeClr val="accent1"/>
              </a:solidFill>
            </a:endParaRPr>
          </a:p>
        </p:txBody>
      </p:sp>
      <p:sp>
        <p:nvSpPr>
          <p:cNvPr id="3" name="Content Placeholder 2"/>
          <p:cNvSpPr>
            <a:spLocks noGrp="1"/>
          </p:cNvSpPr>
          <p:nvPr>
            <p:ph idx="1"/>
          </p:nvPr>
        </p:nvSpPr>
        <p:spPr>
          <a:xfrm>
            <a:off x="486697" y="1219200"/>
            <a:ext cx="8229600" cy="5257800"/>
          </a:xfrm>
        </p:spPr>
        <p:txBody>
          <a:bodyPr>
            <a:normAutofit fontScale="85000" lnSpcReduction="10000"/>
          </a:bodyPr>
          <a:lstStyle/>
          <a:p>
            <a:pPr algn="just"/>
            <a:r>
              <a:rPr lang="en-US" sz="2400" dirty="0"/>
              <a:t>Data mining is a powerful tool for </a:t>
            </a:r>
            <a:r>
              <a:rPr lang="en-US" sz="2400" dirty="0">
                <a:solidFill>
                  <a:srgbClr val="FF0000"/>
                </a:solidFill>
              </a:rPr>
              <a:t>academic intervention. </a:t>
            </a:r>
          </a:p>
          <a:p>
            <a:pPr algn="just"/>
            <a:r>
              <a:rPr lang="en-US" sz="2400" dirty="0"/>
              <a:t>Data Mining is used to extract meaningful information. </a:t>
            </a:r>
          </a:p>
          <a:p>
            <a:pPr algn="just"/>
            <a:r>
              <a:rPr lang="en-US" sz="2400" dirty="0"/>
              <a:t>Education is a necessary constituent for the success of country. </a:t>
            </a:r>
          </a:p>
          <a:p>
            <a:pPr algn="just"/>
            <a:r>
              <a:rPr lang="en-US" sz="2400" dirty="0"/>
              <a:t>In Data mining in learning environment is called educational data mining. </a:t>
            </a:r>
          </a:p>
          <a:p>
            <a:pPr algn="just"/>
            <a:r>
              <a:rPr lang="en-US" sz="2400" dirty="0"/>
              <a:t>Education is a vital part for the betterment and progress of a country. </a:t>
            </a:r>
          </a:p>
          <a:p>
            <a:pPr algn="just"/>
            <a:r>
              <a:rPr lang="en-US" sz="2400" dirty="0"/>
              <a:t>Educational data mining is emerging as a research area with a suite of computational and psychological methods and research approaches for understanding how students learn</a:t>
            </a:r>
          </a:p>
          <a:p>
            <a:pPr algn="just"/>
            <a:r>
              <a:rPr lang="en-US" sz="2400" dirty="0"/>
              <a:t>The Sixth All India Educational Survey data has been converted into a data warehouse (with about 3 GB of data). </a:t>
            </a:r>
          </a:p>
          <a:p>
            <a:pPr algn="just"/>
            <a:r>
              <a:rPr lang="en-US" sz="2400" dirty="0"/>
              <a:t>Various types of analytical queries and reports can be answered.</a:t>
            </a:r>
          </a:p>
          <a:p>
            <a:pPr algn="just"/>
            <a:r>
              <a:rPr lang="en-US" sz="2400" dirty="0"/>
              <a:t>New computer-supported interactive learning methods and tools—intelligent tutoring systems, simulations, games have opened up opportunities to collect and analyze student data, to discover patterns and trends in those data, and to make new discoveries and test hypotheses about how students learn.</a:t>
            </a:r>
          </a:p>
        </p:txBody>
      </p:sp>
    </p:spTree>
    <p:extLst>
      <p:ext uri="{BB962C8B-B14F-4D97-AF65-F5344CB8AC3E}">
        <p14:creationId xmlns:p14="http://schemas.microsoft.com/office/powerpoint/2010/main" val="1689171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chemeClr val="accent1"/>
                </a:solidFill>
              </a:rPr>
              <a:t>Education</a:t>
            </a:r>
            <a:endParaRPr lang="en-US" dirty="0"/>
          </a:p>
        </p:txBody>
      </p:sp>
      <p:sp>
        <p:nvSpPr>
          <p:cNvPr id="3" name="Content Placeholder 2"/>
          <p:cNvSpPr>
            <a:spLocks noGrp="1"/>
          </p:cNvSpPr>
          <p:nvPr>
            <p:ph idx="1"/>
          </p:nvPr>
        </p:nvSpPr>
        <p:spPr>
          <a:xfrm>
            <a:off x="447368" y="1143000"/>
            <a:ext cx="8229600" cy="5105400"/>
          </a:xfrm>
        </p:spPr>
        <p:txBody>
          <a:bodyPr>
            <a:normAutofit fontScale="70000" lnSpcReduction="20000"/>
          </a:bodyPr>
          <a:lstStyle/>
          <a:p>
            <a:pPr algn="just"/>
            <a:r>
              <a:rPr lang="en-US" dirty="0"/>
              <a:t>Data composed from online learning systems can be aggregated over large numbers of students and can contain many variables that data mining algorithms can explore for model building.</a:t>
            </a:r>
          </a:p>
          <a:p>
            <a:pPr algn="just"/>
            <a:r>
              <a:rPr lang="en-US" dirty="0"/>
              <a:t>Predicting students’ future learning behavior by creating student models that incorporate such detailed information as students’ knowledge, motivation, meta cognition, and attitudes.</a:t>
            </a:r>
          </a:p>
          <a:p>
            <a:pPr algn="just"/>
            <a:r>
              <a:rPr lang="en-US" dirty="0"/>
              <a:t>Discovering or improving domain models that characterize the content to be learned and optimal instructional sequences.</a:t>
            </a:r>
          </a:p>
          <a:p>
            <a:pPr algn="just"/>
            <a:r>
              <a:rPr lang="en-US" dirty="0"/>
              <a:t>Studying the effects of different kinds of pedagogical support that can be provided by learning software.</a:t>
            </a:r>
          </a:p>
          <a:p>
            <a:pPr algn="just"/>
            <a:r>
              <a:rPr lang="en-US" dirty="0"/>
              <a:t>Advancing scientific knowledge about learning and learners through building computational models that incorporate models of the student, the domain, and the software’s pedagogy.</a:t>
            </a:r>
          </a:p>
        </p:txBody>
      </p:sp>
    </p:spTree>
    <p:extLst>
      <p:ext uri="{BB962C8B-B14F-4D97-AF65-F5344CB8AC3E}">
        <p14:creationId xmlns:p14="http://schemas.microsoft.com/office/powerpoint/2010/main" val="2592764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1"/>
                </a:solidFill>
              </a:rPr>
              <a:t>Commerce and Trade</a:t>
            </a:r>
            <a:endParaRPr lang="en-US" dirty="0">
              <a:solidFill>
                <a:schemeClr val="accent1"/>
              </a:solidFill>
            </a:endParaRPr>
          </a:p>
        </p:txBody>
      </p:sp>
      <p:sp>
        <p:nvSpPr>
          <p:cNvPr id="3" name="Content Placeholder 2"/>
          <p:cNvSpPr>
            <a:spLocks noGrp="1"/>
          </p:cNvSpPr>
          <p:nvPr>
            <p:ph idx="1"/>
          </p:nvPr>
        </p:nvSpPr>
        <p:spPr>
          <a:xfrm>
            <a:off x="481781" y="1219200"/>
            <a:ext cx="8229600" cy="4525963"/>
          </a:xfrm>
        </p:spPr>
        <p:txBody>
          <a:bodyPr>
            <a:normAutofit fontScale="92500"/>
          </a:bodyPr>
          <a:lstStyle/>
          <a:p>
            <a:pPr algn="just"/>
            <a:r>
              <a:rPr lang="en-US" sz="2400" dirty="0"/>
              <a:t>Commerce is the Exchange of goods or services for money or in kind, usually on a scale large enough to require transportation from place to place or across city, state, or national boundaries.</a:t>
            </a:r>
          </a:p>
          <a:p>
            <a:pPr algn="just"/>
            <a:r>
              <a:rPr lang="en-US" sz="2400" dirty="0"/>
              <a:t>Perception commerce is being analyzed based on four perspectives: communication, business processes, services, and real-time accessibility.</a:t>
            </a:r>
            <a:endParaRPr lang="en-US" sz="2400" dirty="0">
              <a:solidFill>
                <a:srgbClr val="FF0000"/>
              </a:solidFill>
            </a:endParaRPr>
          </a:p>
          <a:p>
            <a:pPr algn="just"/>
            <a:r>
              <a:rPr lang="en-US" sz="2400" dirty="0">
                <a:solidFill>
                  <a:srgbClr val="FF0000"/>
                </a:solidFill>
              </a:rPr>
              <a:t>Data bank on trade </a:t>
            </a:r>
            <a:r>
              <a:rPr lang="en-US" sz="2400" dirty="0"/>
              <a:t>(imports and expo11s) can be analyzed and converted into a data warehouse.</a:t>
            </a:r>
          </a:p>
          <a:p>
            <a:pPr algn="just"/>
            <a:r>
              <a:rPr lang="en-US" sz="2400" dirty="0"/>
              <a:t>World price monitoring system can be made to </a:t>
            </a:r>
            <a:r>
              <a:rPr lang="en-US" sz="2400" dirty="0">
                <a:solidFill>
                  <a:srgbClr val="00B050"/>
                </a:solidFill>
              </a:rPr>
              <a:t>perform better by using data warehousing and data mining technologies. </a:t>
            </a:r>
          </a:p>
          <a:p>
            <a:pPr algn="just"/>
            <a:r>
              <a:rPr lang="en-US" sz="2400" dirty="0"/>
              <a:t>Provisional estimates of import and export also be made more accurate using forecasting techniques.</a:t>
            </a:r>
          </a:p>
        </p:txBody>
      </p:sp>
    </p:spTree>
    <p:extLst>
      <p:ext uri="{BB962C8B-B14F-4D97-AF65-F5344CB8AC3E}">
        <p14:creationId xmlns:p14="http://schemas.microsoft.com/office/powerpoint/2010/main" val="1033481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13" y="228600"/>
            <a:ext cx="8229600" cy="944562"/>
          </a:xfrm>
        </p:spPr>
        <p:txBody>
          <a:bodyPr/>
          <a:lstStyle/>
          <a:p>
            <a:r>
              <a:rPr lang="en-US" b="1" dirty="0">
                <a:solidFill>
                  <a:schemeClr val="accent1"/>
                </a:solidFill>
              </a:rPr>
              <a:t>Other Sectors</a:t>
            </a:r>
            <a:endParaRPr lang="en-US" dirty="0">
              <a:solidFill>
                <a:schemeClr val="accent1"/>
              </a:solidFill>
            </a:endParaRPr>
          </a:p>
        </p:txBody>
      </p:sp>
      <p:sp>
        <p:nvSpPr>
          <p:cNvPr id="3" name="Content Placeholder 2"/>
          <p:cNvSpPr>
            <a:spLocks noGrp="1"/>
          </p:cNvSpPr>
          <p:nvPr>
            <p:ph idx="1"/>
          </p:nvPr>
        </p:nvSpPr>
        <p:spPr>
          <a:xfrm>
            <a:off x="518652" y="1173162"/>
            <a:ext cx="8229600" cy="5303838"/>
          </a:xfrm>
        </p:spPr>
        <p:txBody>
          <a:bodyPr>
            <a:normAutofit fontScale="77500" lnSpcReduction="20000"/>
          </a:bodyPr>
          <a:lstStyle/>
          <a:p>
            <a:pPr algn="just"/>
            <a:r>
              <a:rPr lang="en-US" dirty="0"/>
              <a:t>In addition to the above mentioned important applications, there exist a number of other potential application areas for data warehousing and data mining, as follows:</a:t>
            </a:r>
          </a:p>
          <a:p>
            <a:pPr algn="just"/>
            <a:r>
              <a:rPr lang="en-US" b="1" dirty="0">
                <a:solidFill>
                  <a:srgbClr val="FF0000"/>
                </a:solidFill>
              </a:rPr>
              <a:t>Tourism. </a:t>
            </a:r>
          </a:p>
          <a:p>
            <a:pPr lvl="1" algn="just">
              <a:buFont typeface="Wingdings" panose="05000000000000000000" pitchFamily="2" charset="2"/>
              <a:buChar char="ü"/>
            </a:pPr>
            <a:r>
              <a:rPr lang="en-US" dirty="0"/>
              <a:t>Tourist arrival behavior and preferences; tourism products data; foreign exchange earnings data; and Hotels, Travel and Transportation data.</a:t>
            </a:r>
          </a:p>
          <a:p>
            <a:pPr algn="just"/>
            <a:r>
              <a:rPr lang="en-US" b="1" dirty="0">
                <a:solidFill>
                  <a:srgbClr val="FF0000"/>
                </a:solidFill>
              </a:rPr>
              <a:t>Program  Implementation.</a:t>
            </a:r>
            <a:r>
              <a:rPr lang="en-US" b="1" dirty="0"/>
              <a:t> </a:t>
            </a:r>
          </a:p>
          <a:p>
            <a:pPr lvl="1" algn="just">
              <a:buFont typeface="Wingdings" panose="05000000000000000000" pitchFamily="2" charset="2"/>
              <a:buChar char="ü"/>
            </a:pPr>
            <a:r>
              <a:rPr lang="en-US" dirty="0"/>
              <a:t>Central projects data (for monitoring).</a:t>
            </a:r>
          </a:p>
          <a:p>
            <a:pPr algn="just"/>
            <a:r>
              <a:rPr lang="en-US" b="1" dirty="0">
                <a:solidFill>
                  <a:srgbClr val="FF0000"/>
                </a:solidFill>
              </a:rPr>
              <a:t>Revenue. </a:t>
            </a:r>
          </a:p>
          <a:p>
            <a:pPr lvl="1" algn="just">
              <a:buFont typeface="Wingdings" panose="05000000000000000000" pitchFamily="2" charset="2"/>
              <a:buChar char="ü"/>
            </a:pPr>
            <a:r>
              <a:rPr lang="en-US" dirty="0"/>
              <a:t>Revenue plays a significant role in a business growth without the support of Revenue any business cannot make a profit and stay feasible in the long run.</a:t>
            </a:r>
          </a:p>
          <a:p>
            <a:pPr lvl="1" algn="just">
              <a:buFont typeface="Wingdings" panose="05000000000000000000" pitchFamily="2" charset="2"/>
              <a:buChar char="ü"/>
            </a:pPr>
            <a:r>
              <a:rPr lang="en-US" dirty="0"/>
              <a:t>Customs data, central excise data, and commercial taxes data(state government)</a:t>
            </a:r>
          </a:p>
          <a:p>
            <a:pPr marL="457200" lvl="1" indent="0" algn="just">
              <a:buNone/>
            </a:pPr>
            <a:endParaRPr lang="en-US" dirty="0"/>
          </a:p>
        </p:txBody>
      </p:sp>
    </p:spTree>
    <p:extLst>
      <p:ext uri="{BB962C8B-B14F-4D97-AF65-F5344CB8AC3E}">
        <p14:creationId xmlns:p14="http://schemas.microsoft.com/office/powerpoint/2010/main" val="27851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solidFill>
                  <a:schemeClr val="accent1"/>
                </a:solidFill>
              </a:rPr>
              <a:t>Other Sectors</a:t>
            </a:r>
            <a:endParaRPr lang="en-US" dirty="0"/>
          </a:p>
        </p:txBody>
      </p:sp>
      <p:sp>
        <p:nvSpPr>
          <p:cNvPr id="3" name="Content Placeholder 2"/>
          <p:cNvSpPr>
            <a:spLocks noGrp="1"/>
          </p:cNvSpPr>
          <p:nvPr>
            <p:ph idx="1"/>
          </p:nvPr>
        </p:nvSpPr>
        <p:spPr>
          <a:xfrm>
            <a:off x="457200" y="1066800"/>
            <a:ext cx="8229600" cy="5791200"/>
          </a:xfrm>
        </p:spPr>
        <p:txBody>
          <a:bodyPr>
            <a:normAutofit/>
          </a:bodyPr>
          <a:lstStyle/>
          <a:p>
            <a:pPr algn="just"/>
            <a:r>
              <a:rPr lang="en-US" sz="2000" b="1" dirty="0">
                <a:solidFill>
                  <a:srgbClr val="FF0000"/>
                </a:solidFill>
              </a:rPr>
              <a:t>Economic affairs. </a:t>
            </a:r>
          </a:p>
          <a:p>
            <a:pPr lvl="1" algn="just">
              <a:buFont typeface="Wingdings" panose="05000000000000000000" pitchFamily="2" charset="2"/>
              <a:buChar char="ü"/>
            </a:pPr>
            <a:r>
              <a:rPr lang="en-US" sz="2000" dirty="0"/>
              <a:t>Budget and expenditure data; and annual economic survey.</a:t>
            </a:r>
          </a:p>
          <a:p>
            <a:pPr algn="just"/>
            <a:r>
              <a:rPr lang="en-US" sz="2000" b="1" dirty="0">
                <a:solidFill>
                  <a:srgbClr val="FF0000"/>
                </a:solidFill>
              </a:rPr>
              <a:t>Audit and accounts. </a:t>
            </a:r>
          </a:p>
          <a:p>
            <a:pPr lvl="1" algn="just">
              <a:buFont typeface="Wingdings" panose="05000000000000000000" pitchFamily="2" charset="2"/>
              <a:buChar char="ü"/>
            </a:pPr>
            <a:r>
              <a:rPr lang="en-US" sz="2000" dirty="0"/>
              <a:t>Government accounts data.</a:t>
            </a:r>
          </a:p>
          <a:p>
            <a:pPr algn="just"/>
            <a:r>
              <a:rPr lang="en-US" sz="2000" dirty="0"/>
              <a:t>All </a:t>
            </a:r>
            <a:r>
              <a:rPr lang="en-US" sz="2000" dirty="0">
                <a:solidFill>
                  <a:srgbClr val="00B050"/>
                </a:solidFill>
              </a:rPr>
              <a:t>government departments or organizations are deeply involved in generating and processing </a:t>
            </a:r>
            <a:r>
              <a:rPr lang="en-US" sz="2000" dirty="0"/>
              <a:t>a large amount of data. </a:t>
            </a:r>
          </a:p>
          <a:p>
            <a:pPr algn="just"/>
            <a:r>
              <a:rPr lang="en-US" sz="2000" dirty="0"/>
              <a:t>Conventionally, the government departments have largely been satisfied with </a:t>
            </a:r>
            <a:r>
              <a:rPr lang="en-US" sz="2000" dirty="0">
                <a:solidFill>
                  <a:srgbClr val="00B050"/>
                </a:solidFill>
              </a:rPr>
              <a:t>developing single management information systems (MIS), </a:t>
            </a:r>
            <a:r>
              <a:rPr lang="en-US" sz="2000" dirty="0"/>
              <a:t>or in limited cases, a </a:t>
            </a:r>
            <a:r>
              <a:rPr lang="en-US" sz="2000" dirty="0">
                <a:solidFill>
                  <a:srgbClr val="00B050"/>
                </a:solidFill>
              </a:rPr>
              <a:t>few databases which were used online for limited reporting purposes.</a:t>
            </a:r>
          </a:p>
          <a:p>
            <a:pPr algn="just"/>
            <a:r>
              <a:rPr lang="en-US" sz="2000" dirty="0"/>
              <a:t>Much of the analysis work was done manually by the Department of Statistics in the Central Government or in any State Government.</a:t>
            </a:r>
          </a:p>
          <a:p>
            <a:pPr algn="just"/>
            <a:r>
              <a:rPr lang="en-US" sz="2000" dirty="0"/>
              <a:t>The </a:t>
            </a:r>
            <a:r>
              <a:rPr lang="en-US" sz="2000" dirty="0">
                <a:solidFill>
                  <a:srgbClr val="00B050"/>
                </a:solidFill>
              </a:rPr>
              <a:t>techniques used for analysis were conventional statistical techniques on largely batch-mode processing.</a:t>
            </a:r>
          </a:p>
        </p:txBody>
      </p:sp>
    </p:spTree>
    <p:extLst>
      <p:ext uri="{BB962C8B-B14F-4D97-AF65-F5344CB8AC3E}">
        <p14:creationId xmlns:p14="http://schemas.microsoft.com/office/powerpoint/2010/main" val="161328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br>
              <a:rPr lang="en-US" dirty="0"/>
            </a:br>
            <a:br>
              <a:rPr lang="en-US" dirty="0"/>
            </a:br>
            <a:r>
              <a:rPr lang="ru-RU" sz="4000" dirty="0">
                <a:solidFill>
                  <a:srgbClr val="0070C0"/>
                </a:solidFill>
              </a:rPr>
              <a:t>DATA WAREHOUSE </a:t>
            </a:r>
            <a:br>
              <a:rPr lang="en-US" dirty="0"/>
            </a:br>
            <a:br>
              <a:rPr lang="en-US" dirty="0"/>
            </a:br>
            <a:endParaRPr lang="en-US" dirty="0"/>
          </a:p>
        </p:txBody>
      </p:sp>
      <p:sp>
        <p:nvSpPr>
          <p:cNvPr id="3" name="Content Placeholder 2"/>
          <p:cNvSpPr>
            <a:spLocks noGrp="1"/>
          </p:cNvSpPr>
          <p:nvPr>
            <p:ph idx="1"/>
          </p:nvPr>
        </p:nvSpPr>
        <p:spPr>
          <a:xfrm>
            <a:off x="609600" y="1143000"/>
            <a:ext cx="8153400" cy="5029200"/>
          </a:xfrm>
        </p:spPr>
        <p:txBody>
          <a:bodyPr>
            <a:normAutofit fontScale="25000" lnSpcReduction="20000"/>
          </a:bodyPr>
          <a:lstStyle/>
          <a:p>
            <a:pPr algn="just"/>
            <a:r>
              <a:rPr lang="ru-RU" sz="8000" dirty="0"/>
              <a:t>Data   warehouse    </a:t>
            </a:r>
            <a:r>
              <a:rPr lang="ru-RU" sz="8000" dirty="0">
                <a:solidFill>
                  <a:srgbClr val="C00000"/>
                </a:solidFill>
              </a:rPr>
              <a:t>is   a   repository   of   an   organization's electronically  stored   data  </a:t>
            </a:r>
            <a:r>
              <a:rPr lang="ru-RU" sz="8000" dirty="0"/>
              <a:t>and  are   designed  to  </a:t>
            </a:r>
            <a:r>
              <a:rPr lang="ru-RU" sz="8000" dirty="0">
                <a:solidFill>
                  <a:srgbClr val="C00000"/>
                </a:solidFill>
              </a:rPr>
              <a:t>facilitate reporting and analysis</a:t>
            </a:r>
            <a:r>
              <a:rPr lang="en-US" sz="8000" dirty="0">
                <a:solidFill>
                  <a:srgbClr val="C00000"/>
                </a:solidFill>
              </a:rPr>
              <a:t>.</a:t>
            </a:r>
            <a:r>
              <a:rPr lang="ru-RU" sz="8000" dirty="0">
                <a:solidFill>
                  <a:srgbClr val="C00000"/>
                </a:solidFill>
              </a:rPr>
              <a:t> </a:t>
            </a:r>
            <a:endParaRPr lang="en-US" sz="8000" dirty="0">
              <a:solidFill>
                <a:srgbClr val="C00000"/>
              </a:solidFill>
            </a:endParaRPr>
          </a:p>
          <a:p>
            <a:pPr algn="just"/>
            <a:r>
              <a:rPr lang="ru-RU" sz="8000" dirty="0"/>
              <a:t>Also emphasizes on the </a:t>
            </a:r>
            <a:r>
              <a:rPr lang="ru-RU" sz="8000" dirty="0">
                <a:solidFill>
                  <a:srgbClr val="00B050"/>
                </a:solidFill>
              </a:rPr>
              <a:t>means to retrieve and analyze data, to extract, transform and load data, and to manage the data dictionary. </a:t>
            </a:r>
            <a:endParaRPr lang="en-US" sz="8000" dirty="0">
              <a:solidFill>
                <a:srgbClr val="00B050"/>
              </a:solidFill>
            </a:endParaRPr>
          </a:p>
          <a:p>
            <a:pPr algn="just"/>
            <a:r>
              <a:rPr lang="ru-RU" sz="8000" dirty="0"/>
              <a:t>An   expanded   definition   for   data  warehousing   </a:t>
            </a:r>
            <a:r>
              <a:rPr lang="ru-RU" sz="8000" dirty="0">
                <a:solidFill>
                  <a:srgbClr val="7030A0"/>
                </a:solidFill>
              </a:rPr>
              <a:t>includes business  intelligence  tools,  tools  to  extract,  transform,  and load  data  into  the  repository,  and  tools  to  manage  and retrieve metadata </a:t>
            </a:r>
            <a:r>
              <a:rPr lang="ru-RU" sz="8000" dirty="0"/>
              <a:t>(data about data). </a:t>
            </a:r>
            <a:endParaRPr lang="en-US" sz="8000" dirty="0"/>
          </a:p>
          <a:p>
            <a:pPr algn="just"/>
            <a:r>
              <a:rPr lang="ru-RU" sz="8000" dirty="0"/>
              <a:t>In contrast to data, </a:t>
            </a:r>
            <a:r>
              <a:rPr lang="ru-RU" sz="8000" dirty="0">
                <a:solidFill>
                  <a:srgbClr val="C00000"/>
                </a:solidFill>
              </a:rPr>
              <a:t>warehouses are operational systems that </a:t>
            </a:r>
            <a:r>
              <a:rPr lang="en-US" sz="8000" dirty="0">
                <a:solidFill>
                  <a:srgbClr val="C00000"/>
                </a:solidFill>
              </a:rPr>
              <a:t> </a:t>
            </a:r>
            <a:r>
              <a:rPr lang="ru-RU" sz="8000" dirty="0">
                <a:solidFill>
                  <a:srgbClr val="C00000"/>
                </a:solidFill>
              </a:rPr>
              <a:t>perform day-to-day transaction processing. </a:t>
            </a:r>
            <a:endParaRPr lang="en-US" sz="8000" dirty="0">
              <a:solidFill>
                <a:srgbClr val="C00000"/>
              </a:solidFill>
            </a:endParaRPr>
          </a:p>
          <a:p>
            <a:pPr algn="just"/>
            <a:r>
              <a:rPr lang="ru-RU" sz="8000" dirty="0"/>
              <a:t>A   data   warehouse is   a   </a:t>
            </a:r>
            <a:r>
              <a:rPr lang="ru-RU" sz="8000" dirty="0">
                <a:solidFill>
                  <a:srgbClr val="00B050"/>
                </a:solidFill>
              </a:rPr>
              <a:t>collection   of   computer-based information   that   is   critical   to   successful   execution   of enterprise initiatives</a:t>
            </a:r>
            <a:r>
              <a:rPr lang="en-US" sz="8000" dirty="0">
                <a:solidFill>
                  <a:srgbClr val="00B050"/>
                </a:solidFill>
              </a:rPr>
              <a:t>.</a:t>
            </a:r>
          </a:p>
          <a:p>
            <a:pPr algn="just"/>
            <a:r>
              <a:rPr lang="ru-RU" sz="8000" dirty="0"/>
              <a:t>It  provides  </a:t>
            </a:r>
            <a:r>
              <a:rPr lang="ru-RU" sz="8000" dirty="0">
                <a:solidFill>
                  <a:srgbClr val="00B050"/>
                </a:solidFill>
              </a:rPr>
              <a:t>a  tool  to  satisfy  the  information  needs  of  the employee’s at all organizational levels</a:t>
            </a:r>
            <a:r>
              <a:rPr lang="en-US" sz="8000" dirty="0">
                <a:solidFill>
                  <a:srgbClr val="00B050"/>
                </a:solidFill>
              </a:rPr>
              <a:t> </a:t>
            </a:r>
            <a:r>
              <a:rPr lang="ru-RU" sz="8000" dirty="0">
                <a:solidFill>
                  <a:srgbClr val="C00000"/>
                </a:solidFill>
              </a:rPr>
              <a:t>not just for complex data  queries  but  as   a  general  facility  for  getting   quick, accurate and often insightful information. </a:t>
            </a:r>
            <a:endParaRPr lang="en-US" sz="8000" dirty="0">
              <a:solidFill>
                <a:srgbClr val="C00000"/>
              </a:solidFill>
            </a:endParaRPr>
          </a:p>
          <a:p>
            <a:pPr algn="just"/>
            <a:r>
              <a:rPr lang="ru-RU" sz="8000" dirty="0"/>
              <a:t>It is </a:t>
            </a:r>
            <a:r>
              <a:rPr lang="ru-RU" sz="8000" dirty="0">
                <a:solidFill>
                  <a:srgbClr val="C00000"/>
                </a:solidFill>
              </a:rPr>
              <a:t>designed so that its users can recognize the information they want and access that information using simple tools. </a:t>
            </a:r>
            <a:endParaRPr lang="en-US" sz="8000" dirty="0">
              <a:solidFill>
                <a:srgbClr val="C00000"/>
              </a:solidFill>
            </a:endParaRPr>
          </a:p>
          <a:p>
            <a:endParaRPr lang="en-US" dirty="0"/>
          </a:p>
          <a:p>
            <a:endParaRPr lang="en-US" dirty="0"/>
          </a:p>
          <a:p>
            <a:endParaRPr lang="en-US"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chemeClr val="accent1"/>
                </a:solidFill>
              </a:rPr>
              <a:t>Other Sectors</a:t>
            </a:r>
            <a:endParaRPr lang="en-US" dirty="0"/>
          </a:p>
        </p:txBody>
      </p:sp>
      <p:sp>
        <p:nvSpPr>
          <p:cNvPr id="3" name="Content Placeholder 2"/>
          <p:cNvSpPr>
            <a:spLocks noGrp="1"/>
          </p:cNvSpPr>
          <p:nvPr>
            <p:ph idx="1"/>
          </p:nvPr>
        </p:nvSpPr>
        <p:spPr>
          <a:xfrm>
            <a:off x="457200" y="1219200"/>
            <a:ext cx="8229600" cy="4754563"/>
          </a:xfrm>
        </p:spPr>
        <p:txBody>
          <a:bodyPr>
            <a:normAutofit fontScale="70000" lnSpcReduction="20000"/>
          </a:bodyPr>
          <a:lstStyle/>
          <a:p>
            <a:pPr algn="just"/>
            <a:r>
              <a:rPr lang="en-US" dirty="0"/>
              <a:t>Prior to the advent of data warehousing and data mining technologies </a:t>
            </a:r>
            <a:r>
              <a:rPr lang="en-US" dirty="0">
                <a:solidFill>
                  <a:srgbClr val="00B050"/>
                </a:solidFill>
              </a:rPr>
              <a:t>nobody was aware of any better techniques for this activity. </a:t>
            </a:r>
          </a:p>
          <a:p>
            <a:pPr algn="just"/>
            <a:r>
              <a:rPr lang="en-US" dirty="0"/>
              <a:t>In fact, data warehousing and data mining technologies </a:t>
            </a:r>
            <a:r>
              <a:rPr lang="en-US" dirty="0">
                <a:solidFill>
                  <a:srgbClr val="FF0000"/>
                </a:solidFill>
              </a:rPr>
              <a:t>could lead to the most significant advancements in the government functioning</a:t>
            </a:r>
            <a:r>
              <a:rPr lang="en-US" dirty="0"/>
              <a:t>, if properly applied and used in the government activities. </a:t>
            </a:r>
          </a:p>
          <a:p>
            <a:pPr algn="just"/>
            <a:r>
              <a:rPr lang="en-US" dirty="0"/>
              <a:t>With their advent and prominence, there is a </a:t>
            </a:r>
            <a:r>
              <a:rPr lang="en-US" dirty="0">
                <a:solidFill>
                  <a:srgbClr val="00B050"/>
                </a:solidFill>
              </a:rPr>
              <a:t>paradigm shift which may finally result in improved governance and better planning by better utilization of data. </a:t>
            </a:r>
          </a:p>
          <a:p>
            <a:pPr algn="just"/>
            <a:r>
              <a:rPr lang="en-US" dirty="0">
                <a:solidFill>
                  <a:srgbClr val="00B050"/>
                </a:solidFill>
              </a:rPr>
              <a:t>Instead of the officials wasting their time in processing data, they can rely on data warehousing and data mining technologies for their day to-day decision making and concentrate more on the practical implementation </a:t>
            </a:r>
            <a:r>
              <a:rPr lang="en-US" dirty="0"/>
              <a:t>of the decisions so taken for better performance of developmental activities.</a:t>
            </a:r>
          </a:p>
        </p:txBody>
      </p:sp>
    </p:spTree>
    <p:extLst>
      <p:ext uri="{BB962C8B-B14F-4D97-AF65-F5344CB8AC3E}">
        <p14:creationId xmlns:p14="http://schemas.microsoft.com/office/powerpoint/2010/main" val="378746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solidFill>
                  <a:schemeClr val="accent1"/>
                </a:solidFill>
              </a:rPr>
              <a:t>Other Sectors</a:t>
            </a:r>
            <a:endParaRPr lang="en-US" dirty="0"/>
          </a:p>
        </p:txBody>
      </p:sp>
      <p:sp>
        <p:nvSpPr>
          <p:cNvPr id="3" name="Content Placeholder 2"/>
          <p:cNvSpPr>
            <a:spLocks noGrp="1"/>
          </p:cNvSpPr>
          <p:nvPr>
            <p:ph idx="1"/>
          </p:nvPr>
        </p:nvSpPr>
        <p:spPr>
          <a:xfrm>
            <a:off x="430161" y="1219200"/>
            <a:ext cx="8229600" cy="5486400"/>
          </a:xfrm>
        </p:spPr>
        <p:txBody>
          <a:bodyPr>
            <a:normAutofit fontScale="85000" lnSpcReduction="20000"/>
          </a:bodyPr>
          <a:lstStyle/>
          <a:p>
            <a:pPr algn="just"/>
            <a:r>
              <a:rPr lang="en-US" dirty="0"/>
              <a:t>Further, even though various departments in the government (State or Central) are functionally interlinked, the </a:t>
            </a:r>
            <a:r>
              <a:rPr lang="en-US" dirty="0">
                <a:solidFill>
                  <a:srgbClr val="00B050"/>
                </a:solidFill>
              </a:rPr>
              <a:t>data is presently generated, maintained and used independently in each department. </a:t>
            </a:r>
          </a:p>
          <a:p>
            <a:pPr algn="just"/>
            <a:r>
              <a:rPr lang="en-US" dirty="0"/>
              <a:t>This leads to </a:t>
            </a:r>
            <a:r>
              <a:rPr lang="en-US" dirty="0">
                <a:solidFill>
                  <a:srgbClr val="FF0000"/>
                </a:solidFill>
              </a:rPr>
              <a:t>poor (independent) decision making and isolated planning. </a:t>
            </a:r>
          </a:p>
          <a:p>
            <a:pPr algn="just"/>
            <a:r>
              <a:rPr lang="en-US" dirty="0"/>
              <a:t>Herein lies the importance of data warehousing technology.</a:t>
            </a:r>
          </a:p>
          <a:p>
            <a:pPr lvl="1" algn="just">
              <a:buFont typeface="Wingdings" panose="05000000000000000000" pitchFamily="2" charset="2"/>
              <a:buChar char="ü"/>
            </a:pPr>
            <a:r>
              <a:rPr lang="en-US" dirty="0">
                <a:solidFill>
                  <a:srgbClr val="00B050"/>
                </a:solidFill>
              </a:rPr>
              <a:t>Different data marts for separate departments, if built, can be integrated into one data warehouse</a:t>
            </a:r>
            <a:r>
              <a:rPr lang="en-US" dirty="0"/>
              <a:t> for the government.</a:t>
            </a:r>
          </a:p>
          <a:p>
            <a:pPr algn="just"/>
            <a:r>
              <a:rPr lang="en-US" dirty="0"/>
              <a:t>This is true for State Government and Central Government.</a:t>
            </a:r>
          </a:p>
          <a:p>
            <a:pPr algn="just"/>
            <a:r>
              <a:rPr lang="en-US" dirty="0"/>
              <a:t>Thus data warehouses can be built at Central level, State level and also at District level.</a:t>
            </a:r>
          </a:p>
        </p:txBody>
      </p:sp>
    </p:spTree>
    <p:extLst>
      <p:ext uri="{BB962C8B-B14F-4D97-AF65-F5344CB8AC3E}">
        <p14:creationId xmlns:p14="http://schemas.microsoft.com/office/powerpoint/2010/main" val="2180574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ru-RU" dirty="0">
                <a:solidFill>
                  <a:srgbClr val="0070C0"/>
                </a:solidFill>
              </a:rPr>
              <a:t>DATA WAREHOUSE </a:t>
            </a:r>
            <a:br>
              <a:rPr lang="en-US" dirty="0"/>
            </a:br>
            <a:endParaRPr lang="en-US" dirty="0"/>
          </a:p>
        </p:txBody>
      </p:sp>
      <p:sp>
        <p:nvSpPr>
          <p:cNvPr id="5" name="Content Placeholder 4">
            <a:extLst>
              <a:ext uri="{FF2B5EF4-FFF2-40B4-BE49-F238E27FC236}">
                <a16:creationId xmlns:a16="http://schemas.microsoft.com/office/drawing/2014/main" id="{F2005BEF-8E8F-DEB0-B4AB-EA1BDB2A3F0C}"/>
              </a:ext>
            </a:extLst>
          </p:cNvPr>
          <p:cNvSpPr>
            <a:spLocks noGrp="1"/>
          </p:cNvSpPr>
          <p:nvPr>
            <p:ph idx="1"/>
          </p:nvPr>
        </p:nvSpPr>
        <p:spPr/>
        <p:txBody>
          <a:bodyPr/>
          <a:lstStyle/>
          <a:p>
            <a:endParaRPr lang="en-US" dirty="0"/>
          </a:p>
        </p:txBody>
      </p:sp>
      <p:pic>
        <p:nvPicPr>
          <p:cNvPr id="1026" name="Picture 2" descr="End-to-End ETL Process in Data Warehouse « BusiTelCe">
            <a:extLst>
              <a:ext uri="{FF2B5EF4-FFF2-40B4-BE49-F238E27FC236}">
                <a16:creationId xmlns:a16="http://schemas.microsoft.com/office/drawing/2014/main" id="{3B190103-C369-8CA2-ECC3-53C81CC7AE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719263"/>
            <a:ext cx="6191250"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891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7FE5D-2332-6D32-62FF-F248BCAA5674}"/>
              </a:ext>
            </a:extLst>
          </p:cNvPr>
          <p:cNvSpPr>
            <a:spLocks noGrp="1"/>
          </p:cNvSpPr>
          <p:nvPr>
            <p:ph type="title"/>
          </p:nvPr>
        </p:nvSpPr>
        <p:spPr/>
        <p:txBody>
          <a:bodyPr/>
          <a:lstStyle/>
          <a:p>
            <a:endParaRPr lang="en-US"/>
          </a:p>
        </p:txBody>
      </p:sp>
      <p:pic>
        <p:nvPicPr>
          <p:cNvPr id="2050" name="Picture 2" descr="Data Warehouse A. Process flow in data warehouse There are four major processes that contribute to a data warehouse:  Extract and load the data  Cleaning and transforming the data  Backup and archive the data  Managing queries and directing them to the appropriate sources ">
            <a:extLst>
              <a:ext uri="{FF2B5EF4-FFF2-40B4-BE49-F238E27FC236}">
                <a16:creationId xmlns:a16="http://schemas.microsoft.com/office/drawing/2014/main" id="{EE8BC639-31DD-8B18-156E-085567949E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2537" y="2401094"/>
            <a:ext cx="6638925" cy="29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321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ACA47-7C21-A9F8-3975-740E82F38057}"/>
              </a:ext>
            </a:extLst>
          </p:cNvPr>
          <p:cNvSpPr>
            <a:spLocks noGrp="1"/>
          </p:cNvSpPr>
          <p:nvPr>
            <p:ph type="title"/>
          </p:nvPr>
        </p:nvSpPr>
        <p:spPr>
          <a:xfrm>
            <a:off x="457200" y="233074"/>
            <a:ext cx="8229600" cy="1143000"/>
          </a:xfrm>
        </p:spPr>
        <p:txBody>
          <a:bodyPr/>
          <a:lstStyle/>
          <a:p>
            <a:endParaRPr lang="en-US" dirty="0"/>
          </a:p>
        </p:txBody>
      </p:sp>
      <p:sp>
        <p:nvSpPr>
          <p:cNvPr id="3" name="Content Placeholder 2">
            <a:extLst>
              <a:ext uri="{FF2B5EF4-FFF2-40B4-BE49-F238E27FC236}">
                <a16:creationId xmlns:a16="http://schemas.microsoft.com/office/drawing/2014/main" id="{276A6430-A7F8-3405-3BAA-BBF8984F1E45}"/>
              </a:ext>
            </a:extLst>
          </p:cNvPr>
          <p:cNvSpPr>
            <a:spLocks noGrp="1"/>
          </p:cNvSpPr>
          <p:nvPr>
            <p:ph idx="1"/>
          </p:nvPr>
        </p:nvSpPr>
        <p:spPr/>
        <p:txBody>
          <a:bodyPr/>
          <a:lstStyle/>
          <a:p>
            <a:endParaRPr lang="en-US"/>
          </a:p>
        </p:txBody>
      </p:sp>
      <p:pic>
        <p:nvPicPr>
          <p:cNvPr id="2050" name="Picture 2" descr="olap process">
            <a:extLst>
              <a:ext uri="{FF2B5EF4-FFF2-40B4-BE49-F238E27FC236}">
                <a16:creationId xmlns:a16="http://schemas.microsoft.com/office/drawing/2014/main" id="{CAB4CF92-5721-812B-14A0-26B892BAB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24000"/>
            <a:ext cx="7620000" cy="4816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071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br>
              <a:rPr lang="en-US" dirty="0"/>
            </a:br>
            <a:br>
              <a:rPr lang="en-US" dirty="0"/>
            </a:br>
            <a:r>
              <a:rPr lang="ru-RU" sz="4000" dirty="0">
                <a:solidFill>
                  <a:srgbClr val="0070C0"/>
                </a:solidFill>
              </a:rPr>
              <a:t>DATA WAREHOUSE </a:t>
            </a:r>
            <a:br>
              <a:rPr lang="en-US" dirty="0"/>
            </a:br>
            <a:br>
              <a:rPr lang="en-US" dirty="0"/>
            </a:br>
            <a:endParaRPr lang="en-US" dirty="0"/>
          </a:p>
        </p:txBody>
      </p:sp>
      <p:sp>
        <p:nvSpPr>
          <p:cNvPr id="3" name="Content Placeholder 2"/>
          <p:cNvSpPr>
            <a:spLocks noGrp="1"/>
          </p:cNvSpPr>
          <p:nvPr>
            <p:ph idx="1"/>
          </p:nvPr>
        </p:nvSpPr>
        <p:spPr>
          <a:xfrm>
            <a:off x="381000" y="990600"/>
            <a:ext cx="8229600" cy="5562600"/>
          </a:xfrm>
        </p:spPr>
        <p:txBody>
          <a:bodyPr>
            <a:normAutofit fontScale="85000" lnSpcReduction="20000"/>
          </a:bodyPr>
          <a:lstStyle/>
          <a:p>
            <a:pPr algn="just"/>
            <a:r>
              <a:rPr lang="ru-RU" dirty="0"/>
              <a:t>One   of   the   principal   reasons  for   developing   a   Data Warehouse  is  </a:t>
            </a:r>
            <a:r>
              <a:rPr lang="ru-RU" dirty="0">
                <a:solidFill>
                  <a:srgbClr val="C00000"/>
                </a:solidFill>
              </a:rPr>
              <a:t>to  integrate  operational  data  from  various sources into a single and consistent architecture that supports analysis and decision making with the enterprise. </a:t>
            </a:r>
            <a:endParaRPr lang="en-US" dirty="0">
              <a:solidFill>
                <a:srgbClr val="C00000"/>
              </a:solidFill>
            </a:endParaRPr>
          </a:p>
          <a:p>
            <a:pPr algn="just"/>
            <a:r>
              <a:rPr lang="ru-RU" dirty="0"/>
              <a:t>Some of the applications data warehousing can be used for are: </a:t>
            </a:r>
            <a:endParaRPr lang="en-US" dirty="0"/>
          </a:p>
          <a:p>
            <a:pPr lvl="1" algn="just">
              <a:buFont typeface="Courier New" pitchFamily="49" charset="0"/>
              <a:buChar char="o"/>
            </a:pPr>
            <a:r>
              <a:rPr lang="ru-RU" dirty="0"/>
              <a:t>Insurance fraud analysis  </a:t>
            </a:r>
            <a:endParaRPr lang="en-US" dirty="0"/>
          </a:p>
          <a:p>
            <a:pPr lvl="1" algn="just">
              <a:buFont typeface="Courier New" pitchFamily="49" charset="0"/>
              <a:buChar char="o"/>
            </a:pPr>
            <a:r>
              <a:rPr lang="ru-RU" dirty="0"/>
              <a:t>Call record analysis  </a:t>
            </a:r>
            <a:endParaRPr lang="en-US" dirty="0"/>
          </a:p>
          <a:p>
            <a:pPr lvl="1" algn="just">
              <a:buFont typeface="Courier New" pitchFamily="49" charset="0"/>
              <a:buChar char="o"/>
            </a:pPr>
            <a:r>
              <a:rPr lang="ru-RU" dirty="0"/>
              <a:t>Logistics    management    (part    of   Supply    Chain </a:t>
            </a:r>
            <a:r>
              <a:rPr lang="en-US" dirty="0"/>
              <a:t>   </a:t>
            </a:r>
            <a:r>
              <a:rPr lang="ru-RU" dirty="0"/>
              <a:t>Management that </a:t>
            </a:r>
            <a:r>
              <a:rPr lang="ru-RU" dirty="0">
                <a:solidFill>
                  <a:srgbClr val="00B050"/>
                </a:solidFill>
              </a:rPr>
              <a:t>plans, implements, and controls the efficient,  effective,   forward,  and  reverse   flow  and storage  of  goods,  services,  and  related  information between   the   point   of   origin  and   the   point   of consumption     in    order     to     meet     customers’ requirements</a:t>
            </a:r>
            <a:r>
              <a:rPr lang="ru-RU" dirty="0"/>
              <a:t>) </a:t>
            </a:r>
            <a:endParaRPr lang="en-US" dirty="0"/>
          </a:p>
          <a:p>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ru-RU" sz="3600" dirty="0">
                <a:solidFill>
                  <a:srgbClr val="0070C0"/>
                </a:solidFill>
              </a:rPr>
              <a:t>DATA WAREHOUSE</a:t>
            </a:r>
            <a:r>
              <a:rPr lang="en-US" sz="3600" dirty="0">
                <a:solidFill>
                  <a:srgbClr val="0070C0"/>
                </a:solidFill>
              </a:rPr>
              <a:t> ADVANTAGES</a:t>
            </a:r>
          </a:p>
        </p:txBody>
      </p:sp>
      <p:sp>
        <p:nvSpPr>
          <p:cNvPr id="3" name="Content Placeholder 2"/>
          <p:cNvSpPr>
            <a:spLocks noGrp="1"/>
          </p:cNvSpPr>
          <p:nvPr>
            <p:ph idx="1"/>
          </p:nvPr>
        </p:nvSpPr>
        <p:spPr>
          <a:xfrm>
            <a:off x="457200" y="914400"/>
            <a:ext cx="8153400" cy="5257800"/>
          </a:xfrm>
        </p:spPr>
        <p:txBody>
          <a:bodyPr>
            <a:noAutofit/>
          </a:bodyPr>
          <a:lstStyle/>
          <a:p>
            <a:r>
              <a:rPr lang="ru-RU" sz="2000" dirty="0">
                <a:solidFill>
                  <a:srgbClr val="FF0000"/>
                </a:solidFill>
              </a:rPr>
              <a:t>More  cost  effective  decision  making</a:t>
            </a:r>
            <a:r>
              <a:rPr lang="ru-RU" sz="2000" dirty="0"/>
              <a:t>: A  data  warehouse </a:t>
            </a:r>
            <a:r>
              <a:rPr lang="ru-RU" sz="2000" dirty="0">
                <a:solidFill>
                  <a:srgbClr val="00B050"/>
                </a:solidFill>
              </a:rPr>
              <a:t>allows reduction of staff and computer resources</a:t>
            </a:r>
            <a:r>
              <a:rPr lang="ru-RU" sz="2000" dirty="0"/>
              <a:t> required to </a:t>
            </a:r>
            <a:r>
              <a:rPr lang="ru-RU" sz="2000" dirty="0">
                <a:solidFill>
                  <a:srgbClr val="00B050"/>
                </a:solidFill>
              </a:rPr>
              <a:t>support queries   and  reports against   operational  and production database</a:t>
            </a:r>
            <a:r>
              <a:rPr lang="ru-RU" sz="2000" dirty="0"/>
              <a:t>. This typically offers significant savings. </a:t>
            </a:r>
            <a:endParaRPr lang="en-US" sz="2000" dirty="0"/>
          </a:p>
          <a:p>
            <a:r>
              <a:rPr lang="ru-RU" sz="2000" dirty="0">
                <a:solidFill>
                  <a:srgbClr val="FF0000"/>
                </a:solidFill>
              </a:rPr>
              <a:t>Better enterprise intelligence</a:t>
            </a:r>
            <a:r>
              <a:rPr lang="ru-RU" sz="2000" dirty="0"/>
              <a:t>: </a:t>
            </a:r>
            <a:r>
              <a:rPr lang="ru-RU" sz="2000" dirty="0">
                <a:solidFill>
                  <a:srgbClr val="7030A0"/>
                </a:solidFill>
              </a:rPr>
              <a:t>Increased quality and flexibility of enterprise   analysis </a:t>
            </a:r>
            <a:r>
              <a:rPr lang="ru-RU" sz="2000" dirty="0"/>
              <a:t> arises   from  </a:t>
            </a:r>
            <a:r>
              <a:rPr lang="ru-RU" sz="2000" dirty="0">
                <a:solidFill>
                  <a:srgbClr val="00B050"/>
                </a:solidFill>
              </a:rPr>
              <a:t>the  multi-level data structure which   guarantees data  accuracy   and  reliability ensuring that a Data Warehouse  contains  only  “trusted” data. </a:t>
            </a:r>
            <a:endParaRPr lang="en-US" sz="2000" dirty="0">
              <a:solidFill>
                <a:srgbClr val="00B050"/>
              </a:solidFill>
            </a:endParaRPr>
          </a:p>
          <a:p>
            <a:r>
              <a:rPr lang="ru-RU" sz="2000" dirty="0">
                <a:solidFill>
                  <a:srgbClr val="FF0000"/>
                </a:solidFill>
              </a:rPr>
              <a:t>Enhanced  customer  service</a:t>
            </a:r>
            <a:r>
              <a:rPr lang="ru-RU" sz="2000" dirty="0"/>
              <a:t>:  An  enterprise  can  </a:t>
            </a:r>
            <a:r>
              <a:rPr lang="ru-RU" sz="2000" dirty="0">
                <a:solidFill>
                  <a:srgbClr val="00B050"/>
                </a:solidFill>
              </a:rPr>
              <a:t>maintain better customer relationships by correlating all customer data</a:t>
            </a:r>
            <a:r>
              <a:rPr lang="ru-RU" sz="2000" dirty="0"/>
              <a:t> via a single Data Warehouse Architecture.  </a:t>
            </a:r>
            <a:endParaRPr lang="en-US" sz="2000" dirty="0"/>
          </a:p>
          <a:p>
            <a:r>
              <a:rPr lang="ru-RU" sz="2000" dirty="0">
                <a:solidFill>
                  <a:srgbClr val="FF0000"/>
                </a:solidFill>
              </a:rPr>
              <a:t>Business  reengineering</a:t>
            </a:r>
            <a:r>
              <a:rPr lang="ru-RU" sz="2000" dirty="0"/>
              <a:t>: Allowing   </a:t>
            </a:r>
            <a:r>
              <a:rPr lang="ru-RU" sz="2000" dirty="0">
                <a:solidFill>
                  <a:srgbClr val="7030A0"/>
                </a:solidFill>
              </a:rPr>
              <a:t>unlimited   analysis  of enterprise  information  often  provides  insights  to  enterprise processes that may yield breakthrough ideas for engineering those  processes.</a:t>
            </a:r>
            <a:r>
              <a:rPr lang="ru-RU" sz="2000" dirty="0"/>
              <a:t>Knowing what  information  is  important  to an   enterprise will  provide  direction  and   priority   for reengineering efforts. </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br>
              <a:rPr lang="en-US" sz="3600" dirty="0">
                <a:solidFill>
                  <a:srgbClr val="0070C0"/>
                </a:solidFill>
              </a:rPr>
            </a:br>
            <a:r>
              <a:rPr lang="ru-RU" sz="3600" dirty="0">
                <a:solidFill>
                  <a:srgbClr val="0070C0"/>
                </a:solidFill>
              </a:rPr>
              <a:t>DATA MINING </a:t>
            </a:r>
            <a:br>
              <a:rPr lang="en-US" sz="3600" dirty="0"/>
            </a:br>
            <a:endParaRPr lang="en-US" sz="3600" dirty="0"/>
          </a:p>
        </p:txBody>
      </p:sp>
      <p:sp>
        <p:nvSpPr>
          <p:cNvPr id="3" name="Content Placeholder 2"/>
          <p:cNvSpPr>
            <a:spLocks noGrp="1"/>
          </p:cNvSpPr>
          <p:nvPr>
            <p:ph idx="1"/>
          </p:nvPr>
        </p:nvSpPr>
        <p:spPr>
          <a:xfrm>
            <a:off x="462116" y="990600"/>
            <a:ext cx="8229600" cy="5181600"/>
          </a:xfrm>
        </p:spPr>
        <p:txBody>
          <a:bodyPr>
            <a:normAutofit fontScale="25000" lnSpcReduction="20000"/>
          </a:bodyPr>
          <a:lstStyle/>
          <a:p>
            <a:pPr algn="just">
              <a:buFont typeface="Wingdings" pitchFamily="2" charset="2"/>
              <a:buChar char="§"/>
            </a:pPr>
            <a:r>
              <a:rPr lang="ru-RU" sz="8000" dirty="0"/>
              <a:t>Data  mining  is  the  </a:t>
            </a:r>
            <a:r>
              <a:rPr lang="ru-RU" sz="8000" dirty="0">
                <a:solidFill>
                  <a:srgbClr val="C00000"/>
                </a:solidFill>
              </a:rPr>
              <a:t>process  of  extracting  hidden  predictive information  from   a  large   database</a:t>
            </a:r>
            <a:r>
              <a:rPr lang="ru-RU" sz="8000" dirty="0"/>
              <a:t>.  </a:t>
            </a:r>
            <a:endParaRPr lang="en-US" sz="8000" dirty="0"/>
          </a:p>
          <a:p>
            <a:pPr lvl="1" algn="just">
              <a:buFont typeface="Wingdings" panose="05000000000000000000" pitchFamily="2" charset="2"/>
              <a:buChar char="ü"/>
            </a:pPr>
            <a:r>
              <a:rPr lang="ru-RU" sz="7600" dirty="0"/>
              <a:t>As   more  data   are gathered, with the amount of data doubling every year, </a:t>
            </a:r>
            <a:r>
              <a:rPr lang="ru-RU" sz="7600" dirty="0">
                <a:solidFill>
                  <a:srgbClr val="00B050"/>
                </a:solidFill>
              </a:rPr>
              <a:t>data mining   is  becoming   an   increasingly   important   tool  to transform this data into information</a:t>
            </a:r>
            <a:r>
              <a:rPr lang="ru-RU" sz="7600" dirty="0"/>
              <a:t>.</a:t>
            </a:r>
            <a:endParaRPr lang="en-US" sz="7600" dirty="0"/>
          </a:p>
          <a:p>
            <a:pPr algn="just">
              <a:buFont typeface="Wingdings" pitchFamily="2" charset="2"/>
              <a:buChar char="§"/>
            </a:pPr>
            <a:r>
              <a:rPr lang="ru-RU" sz="8000" dirty="0"/>
              <a:t>It is </a:t>
            </a:r>
            <a:r>
              <a:rPr lang="ru-RU" sz="8000" dirty="0">
                <a:solidFill>
                  <a:srgbClr val="C00000"/>
                </a:solidFill>
              </a:rPr>
              <a:t>commonly used in a wide range of profiling practices, such as marketing, fraud detection and scientific discovery</a:t>
            </a:r>
            <a:r>
              <a:rPr lang="ru-RU" sz="8000" dirty="0"/>
              <a:t>. Data mining can be applied to data sets of any size. </a:t>
            </a:r>
            <a:endParaRPr lang="en-US" sz="8000" dirty="0"/>
          </a:p>
          <a:p>
            <a:pPr algn="just">
              <a:buFont typeface="Wingdings" pitchFamily="2" charset="2"/>
              <a:buChar char="§"/>
            </a:pPr>
            <a:r>
              <a:rPr lang="ru-RU" sz="8000" dirty="0"/>
              <a:t>Data   mining   </a:t>
            </a:r>
            <a:r>
              <a:rPr lang="ru-RU" sz="8000" dirty="0">
                <a:solidFill>
                  <a:srgbClr val="00B050"/>
                </a:solidFill>
              </a:rPr>
              <a:t>tools  predict   future   tends  and   behaviors, allowing  businesses  to  make  proactive,  knowledge  driven decisions</a:t>
            </a:r>
            <a:r>
              <a:rPr lang="ru-RU" sz="8000" dirty="0"/>
              <a:t>.</a:t>
            </a:r>
            <a:endParaRPr lang="en-US" sz="8000" dirty="0"/>
          </a:p>
          <a:p>
            <a:pPr algn="just">
              <a:buFont typeface="Wingdings" pitchFamily="2" charset="2"/>
              <a:buChar char="§"/>
            </a:pPr>
            <a:r>
              <a:rPr lang="ru-RU" sz="8000" dirty="0"/>
              <a:t>Data mining sometimes called </a:t>
            </a:r>
            <a:r>
              <a:rPr lang="ru-RU" sz="8000" dirty="0">
                <a:solidFill>
                  <a:srgbClr val="FF0000"/>
                </a:solidFill>
              </a:rPr>
              <a:t>data or knowledge discovery </a:t>
            </a:r>
            <a:r>
              <a:rPr lang="ru-RU" sz="8000" dirty="0"/>
              <a:t>is the process of </a:t>
            </a:r>
            <a:r>
              <a:rPr lang="ru-RU" sz="8000" dirty="0">
                <a:solidFill>
                  <a:srgbClr val="7030A0"/>
                </a:solidFill>
              </a:rPr>
              <a:t>analyzing data from different perspectives and summarizing it into useful information.</a:t>
            </a:r>
            <a:endParaRPr lang="en-US" sz="8000" dirty="0">
              <a:solidFill>
                <a:srgbClr val="7030A0"/>
              </a:solidFill>
            </a:endParaRPr>
          </a:p>
          <a:p>
            <a:pPr algn="just">
              <a:buFont typeface="Wingdings" pitchFamily="2" charset="2"/>
              <a:buChar char="§"/>
            </a:pPr>
            <a:r>
              <a:rPr lang="ru-RU" sz="8000" dirty="0"/>
              <a:t>Data mining software is an analytical tool for analyzing data. </a:t>
            </a:r>
            <a:endParaRPr lang="en-US" sz="8000" dirty="0"/>
          </a:p>
          <a:p>
            <a:pPr lvl="1" algn="just">
              <a:buFont typeface="Wingdings" panose="05000000000000000000" pitchFamily="2" charset="2"/>
              <a:buChar char="ü"/>
            </a:pPr>
            <a:r>
              <a:rPr lang="ru-RU" sz="7600" dirty="0"/>
              <a:t>It  </a:t>
            </a:r>
            <a:r>
              <a:rPr lang="ru-RU" sz="7600" dirty="0">
                <a:solidFill>
                  <a:srgbClr val="00B050"/>
                </a:solidFill>
              </a:rPr>
              <a:t>allows   users   to   analyze   data   from   many   different dimensions,categorize it,  and  summarize  the  relationships identified. </a:t>
            </a:r>
            <a:endParaRPr lang="en-US" sz="7600" dirty="0">
              <a:solidFill>
                <a:srgbClr val="00B050"/>
              </a:solidFill>
            </a:endParaRPr>
          </a:p>
          <a:p>
            <a:pPr algn="just">
              <a:buFont typeface="Wingdings" pitchFamily="2" charset="2"/>
              <a:buChar char="§"/>
            </a:pPr>
            <a:r>
              <a:rPr lang="ru-RU" sz="8000" dirty="0"/>
              <a:t>Technically, data mining is the </a:t>
            </a:r>
            <a:r>
              <a:rPr lang="ru-RU" sz="8000" dirty="0">
                <a:solidFill>
                  <a:srgbClr val="FF0000"/>
                </a:solidFill>
              </a:rPr>
              <a:t>process of finding correlations or  patterns   among  dozens   of  fields   in  large   relational databases.</a:t>
            </a:r>
            <a:r>
              <a:rPr lang="ru-RU" sz="8000" dirty="0"/>
              <a:t> </a:t>
            </a:r>
            <a:endParaRPr lang="en-US" sz="8000" dirty="0"/>
          </a:p>
          <a:p>
            <a:endParaRPr lang="en-US" dirty="0"/>
          </a:p>
          <a:p>
            <a:pPr>
              <a:buNone/>
            </a:pPr>
            <a:r>
              <a:rPr lang="ru-RU" dirty="0"/>
              <a:t>  </a:t>
            </a:r>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EF87AA68015F45AC3FC1B11B58A6B8" ma:contentTypeVersion="4" ma:contentTypeDescription="Create a new document." ma:contentTypeScope="" ma:versionID="dcb2898f679627c5cc059dbb389d0581">
  <xsd:schema xmlns:xsd="http://www.w3.org/2001/XMLSchema" xmlns:xs="http://www.w3.org/2001/XMLSchema" xmlns:p="http://schemas.microsoft.com/office/2006/metadata/properties" xmlns:ns2="9119c549-9603-4c3e-9d0b-9521ee4e19d9" targetNamespace="http://schemas.microsoft.com/office/2006/metadata/properties" ma:root="true" ma:fieldsID="6cddaef198f38866bb007b84b906a994" ns2:_="">
    <xsd:import namespace="9119c549-9603-4c3e-9d0b-9521ee4e19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19c549-9603-4c3e-9d0b-9521ee4e19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075429-A84F-4E1E-8253-6493AD8C11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19c549-9603-4c3e-9d0b-9521ee4e19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5C4908-1E3F-4D55-8D1F-927F5DE417F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020C135-3F8F-4E25-BDD7-CA20E8F347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1419</TotalTime>
  <Words>3574</Words>
  <Application>Microsoft Office PowerPoint</Application>
  <PresentationFormat>On-screen Show (4:3)</PresentationFormat>
  <Paragraphs>206</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Unit 5 Application of Data Warehousing and Data Mining in Government </vt:lpstr>
      <vt:lpstr>Introduction</vt:lpstr>
      <vt:lpstr>  DATA WAREHOUSE   </vt:lpstr>
      <vt:lpstr> DATA WAREHOUSE  </vt:lpstr>
      <vt:lpstr>PowerPoint Presentation</vt:lpstr>
      <vt:lpstr>PowerPoint Presentation</vt:lpstr>
      <vt:lpstr>  DATA WAREHOUSE   </vt:lpstr>
      <vt:lpstr>DATA WAREHOUSE ADVANTAGES</vt:lpstr>
      <vt:lpstr> DATA MINING  </vt:lpstr>
      <vt:lpstr> DATA MINING  </vt:lpstr>
      <vt:lpstr>DATA MINING </vt:lpstr>
      <vt:lpstr>  ADVANTAGES OF DATA MINING   </vt:lpstr>
      <vt:lpstr>Difference between Data Warehousing and Data Mining</vt:lpstr>
      <vt:lpstr>National Data Warehouses</vt:lpstr>
      <vt:lpstr>Census Data</vt:lpstr>
      <vt:lpstr>Census Data</vt:lpstr>
      <vt:lpstr>Prices of Essential Commodities</vt:lpstr>
      <vt:lpstr>Other Areas for Data Warehousing and Data mining</vt:lpstr>
      <vt:lpstr>Agriculture</vt:lpstr>
      <vt:lpstr>Agriculture</vt:lpstr>
      <vt:lpstr>Rural Development</vt:lpstr>
      <vt:lpstr>Health</vt:lpstr>
      <vt:lpstr>Health</vt:lpstr>
      <vt:lpstr>Planning</vt:lpstr>
      <vt:lpstr>Education</vt:lpstr>
      <vt:lpstr>Education</vt:lpstr>
      <vt:lpstr>Commerce and Trade</vt:lpstr>
      <vt:lpstr>Other Sectors</vt:lpstr>
      <vt:lpstr>Other Sectors</vt:lpstr>
      <vt:lpstr>Other Sectors</vt:lpstr>
      <vt:lpstr>Other Sectors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 E Governance Models </dc:title>
  <dc:creator>SACHIT</dc:creator>
  <cp:lastModifiedBy>Anand  KC</cp:lastModifiedBy>
  <cp:revision>227</cp:revision>
  <dcterms:created xsi:type="dcterms:W3CDTF">2006-08-16T00:00:00Z</dcterms:created>
  <dcterms:modified xsi:type="dcterms:W3CDTF">2026-08-06T05:07:29Z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0x01010004EF87AA68015F45AC3FC1B11B58A6B8</vt:lpwstr>
  </property>
  <property fmtid="{D5CDD505-2E9C-101B-9397-08002B2CF9AE}" pid="3" name="Order">
    <vt:r8>88100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ies>
</file>